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5" r:id="rId1"/>
    <p:sldMasterId id="2147483847" r:id="rId2"/>
    <p:sldMasterId id="2147484272" r:id="rId3"/>
    <p:sldMasterId id="2147484485" r:id="rId4"/>
    <p:sldMasterId id="2147484520" r:id="rId5"/>
    <p:sldMasterId id="2147484609" r:id="rId6"/>
    <p:sldMasterId id="2147484681" r:id="rId7"/>
    <p:sldMasterId id="2147484735" r:id="rId8"/>
    <p:sldMasterId id="2147484753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01CB0"/>
    <a:srgbClr val="AC3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41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52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6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760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552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88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8731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605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3493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5172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593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271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3878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1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791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9403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981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121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882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368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960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355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013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748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30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408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058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108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14980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102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157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656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696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998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375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8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337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650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811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767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088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723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67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901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13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721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3264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800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685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806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078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332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1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2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1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7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1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34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0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72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64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12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85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068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54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70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9445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31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316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71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64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83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7831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93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9499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78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47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0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17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30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6397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069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6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11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35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47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80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98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8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76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6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80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0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46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04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2972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10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7473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32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2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169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97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0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44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06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898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43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67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187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50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361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4940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947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5136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02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878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40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89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372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25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94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96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52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295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9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87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975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95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3442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8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2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67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169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043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25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0671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985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5253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35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659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6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69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3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749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14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  <p:sldLayoutId id="2147484500" r:id="rId15"/>
    <p:sldLayoutId id="21474845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8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  <p:sldLayoutId id="2147484533" r:id="rId13"/>
    <p:sldLayoutId id="2147484534" r:id="rId14"/>
    <p:sldLayoutId id="2147484535" r:id="rId15"/>
    <p:sldLayoutId id="21474845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65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  <p:sldLayoutId id="2147484621" r:id="rId12"/>
    <p:sldLayoutId id="2147484622" r:id="rId13"/>
    <p:sldLayoutId id="2147484623" r:id="rId14"/>
    <p:sldLayoutId id="2147484624" r:id="rId15"/>
    <p:sldLayoutId id="2147484625" r:id="rId16"/>
    <p:sldLayoutId id="214748462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4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  <p:sldLayoutId id="2147484693" r:id="rId12"/>
    <p:sldLayoutId id="2147484694" r:id="rId13"/>
    <p:sldLayoutId id="2147484695" r:id="rId14"/>
    <p:sldLayoutId id="2147484696" r:id="rId15"/>
    <p:sldLayoutId id="2147484697" r:id="rId16"/>
    <p:sldLayoutId id="21474846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80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  <p:sldLayoutId id="2147484747" r:id="rId12"/>
    <p:sldLayoutId id="2147484748" r:id="rId13"/>
    <p:sldLayoutId id="2147484749" r:id="rId14"/>
    <p:sldLayoutId id="2147484750" r:id="rId15"/>
    <p:sldLayoutId id="2147484751" r:id="rId16"/>
    <p:sldLayoutId id="2147484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33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6" r:id="rId3"/>
    <p:sldLayoutId id="2147484757" r:id="rId4"/>
    <p:sldLayoutId id="2147484758" r:id="rId5"/>
    <p:sldLayoutId id="2147484759" r:id="rId6"/>
    <p:sldLayoutId id="2147484760" r:id="rId7"/>
    <p:sldLayoutId id="2147484761" r:id="rId8"/>
    <p:sldLayoutId id="2147484762" r:id="rId9"/>
    <p:sldLayoutId id="2147484763" r:id="rId10"/>
    <p:sldLayoutId id="2147484764" r:id="rId11"/>
    <p:sldLayoutId id="2147484765" r:id="rId12"/>
    <p:sldLayoutId id="2147484766" r:id="rId13"/>
    <p:sldLayoutId id="2147484767" r:id="rId14"/>
    <p:sldLayoutId id="2147484768" r:id="rId15"/>
    <p:sldLayoutId id="2147484769" r:id="rId16"/>
    <p:sldLayoutId id="21474847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microsoft.com/office/2007/relationships/hdphoto" Target="../media/hdphoto4.wdp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C743D2-4FEA-1E4E-9B33-27F9C74EB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948" y="3419695"/>
            <a:ext cx="9164177" cy="966035"/>
          </a:xfrm>
        </p:spPr>
        <p:txBody>
          <a:bodyPr>
            <a:noAutofit/>
          </a:bodyPr>
          <a:lstStyle/>
          <a:p>
            <a:r>
              <a:rPr lang="pl-PL" sz="7000" b="1" dirty="0"/>
              <a:t>Strategie uczenia się</a:t>
            </a:r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8C9C11F3-8DA0-0F43-8481-22408DA7E1F4}"/>
              </a:ext>
            </a:extLst>
          </p:cNvPr>
          <p:cNvSpPr/>
          <p:nvPr/>
        </p:nvSpPr>
        <p:spPr>
          <a:xfrm>
            <a:off x="-884940" y="-78378"/>
            <a:ext cx="3660093" cy="3749040"/>
          </a:xfrm>
          <a:prstGeom prst="ellipse">
            <a:avLst/>
          </a:prstGeom>
          <a:solidFill>
            <a:srgbClr val="AC3EC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0E787DE-DAE3-6A4A-850A-A65ED8D72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85733"/>
            <a:ext cx="7197726" cy="432074"/>
          </a:xfrm>
        </p:spPr>
        <p:txBody>
          <a:bodyPr>
            <a:normAutofit/>
          </a:bodyPr>
          <a:lstStyle/>
          <a:p>
            <a:r>
              <a:rPr lang="pl-PL" dirty="0"/>
              <a:t>Szkoła przyjazna mózgowi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3A75CD31-DF1E-4747-9EBB-A41B9DAB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967" y="-6497"/>
            <a:ext cx="2415589" cy="3535445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ED9EE59-56E0-4943-8BE8-61220B51E6BF}"/>
              </a:ext>
            </a:extLst>
          </p:cNvPr>
          <p:cNvSpPr txBox="1"/>
          <p:nvPr/>
        </p:nvSpPr>
        <p:spPr>
          <a:xfrm>
            <a:off x="6378416" y="1891287"/>
            <a:ext cx="5458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Strategie! - </a:t>
            </a:r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Supermoce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w nauce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988DFC62-224B-404A-B8EA-62DD61419505}"/>
              </a:ext>
            </a:extLst>
          </p:cNvPr>
          <p:cNvSpPr txBox="1"/>
          <p:nvPr/>
        </p:nvSpPr>
        <p:spPr>
          <a:xfrm>
            <a:off x="5556594" y="2426417"/>
            <a:ext cx="6400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http://www.psp4.radom.pl/</a:t>
            </a:r>
            <a:r>
              <a:rPr lang="pl-PL" sz="1600" dirty="0" err="1"/>
              <a:t>webs</a:t>
            </a:r>
            <a:r>
              <a:rPr lang="pl-PL" sz="1600" dirty="0"/>
              <a:t>/</a:t>
            </a:r>
            <a:r>
              <a:rPr lang="pl-PL" sz="1600" dirty="0" err="1"/>
              <a:t>projektymiedzynarodowe</a:t>
            </a:r>
            <a:r>
              <a:rPr lang="pl-PL" sz="1600" dirty="0"/>
              <a:t>/</a:t>
            </a:r>
            <a:r>
              <a:rPr lang="pl-PL" sz="1600" dirty="0" err="1"/>
              <a:t>power.htm</a:t>
            </a:r>
            <a:endParaRPr lang="pl-PL" sz="1600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A682A3B-6334-C642-B92F-2EBAAA286817}"/>
              </a:ext>
            </a:extLst>
          </p:cNvPr>
          <p:cNvSpPr txBox="1"/>
          <p:nvPr/>
        </p:nvSpPr>
        <p:spPr>
          <a:xfrm>
            <a:off x="9396640" y="895141"/>
            <a:ext cx="2403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PO WER</a:t>
            </a:r>
          </a:p>
        </p:txBody>
      </p:sp>
      <p:sp>
        <p:nvSpPr>
          <p:cNvPr id="41" name="Tytuł 1">
            <a:extLst>
              <a:ext uri="{FF2B5EF4-FFF2-40B4-BE49-F238E27FC236}">
                <a16:creationId xmlns:a16="http://schemas.microsoft.com/office/drawing/2014/main" id="{ECF2201C-EFD1-F047-BBC4-9ACBA70AD100}"/>
              </a:ext>
            </a:extLst>
          </p:cNvPr>
          <p:cNvSpPr txBox="1">
            <a:spLocks/>
          </p:cNvSpPr>
          <p:nvPr/>
        </p:nvSpPr>
        <p:spPr>
          <a:xfrm>
            <a:off x="3962399" y="6044199"/>
            <a:ext cx="7935011" cy="43207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000" b="1" dirty="0"/>
              <a:t>Na podstawie książki Radka Katarskiego „Włam się do mózgu”</a:t>
            </a:r>
          </a:p>
        </p:txBody>
      </p:sp>
    </p:spTree>
    <p:extLst>
      <p:ext uri="{BB962C8B-B14F-4D97-AF65-F5344CB8AC3E}">
        <p14:creationId xmlns:p14="http://schemas.microsoft.com/office/powerpoint/2010/main" val="30107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4" grpId="0"/>
      <p:bldP spid="35" grpId="0"/>
      <p:bldP spid="36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09EC5695-EAF0-E043-9B2B-8C3C4A32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6" b="89911" l="6900" r="90000">
                        <a14:foregroundMark x1="6900" y1="10473" x2="6900" y2="21711"/>
                        <a14:foregroundMark x1="47700" y1="9706" x2="53500" y2="9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23317" y="-775905"/>
            <a:ext cx="15272112" cy="856404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86BF5FE-B089-1643-BD8D-2C113D509F60}"/>
              </a:ext>
            </a:extLst>
          </p:cNvPr>
          <p:cNvSpPr txBox="1"/>
          <p:nvPr/>
        </p:nvSpPr>
        <p:spPr>
          <a:xfrm>
            <a:off x="6727725" y="2616865"/>
            <a:ext cx="29282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Przy tworzeniu majstersztyku wykorzystuj mapy myśli, strzałki, rysunki, kolory, wzory, </a:t>
            </a:r>
          </a:p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schematy </a:t>
            </a:r>
          </a:p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itp.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DBFC17D-7099-5F49-87C9-E7444F539B45}"/>
              </a:ext>
            </a:extLst>
          </p:cNvPr>
          <p:cNvSpPr txBox="1"/>
          <p:nvPr/>
        </p:nvSpPr>
        <p:spPr>
          <a:xfrm>
            <a:off x="218295" y="2075540"/>
            <a:ext cx="5067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Zorganizuj i przetwórz treści </a:t>
            </a:r>
          </a:p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na własną rękę.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EE82FE3-166E-E249-9830-08934EFE5AD8}"/>
              </a:ext>
            </a:extLst>
          </p:cNvPr>
          <p:cNvSpPr txBox="1"/>
          <p:nvPr/>
        </p:nvSpPr>
        <p:spPr>
          <a:xfrm>
            <a:off x="218295" y="3153796"/>
            <a:ext cx="5400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Uporządkuj notatki według swojego systemu - np. w formie luźnych kartek </a:t>
            </a:r>
          </a:p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w segregatorze.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FE36881-686D-E44F-8FD6-7EC668884BA9}"/>
              </a:ext>
            </a:extLst>
          </p:cNvPr>
          <p:cNvSpPr txBox="1"/>
          <p:nvPr/>
        </p:nvSpPr>
        <p:spPr>
          <a:xfrm>
            <a:off x="218295" y="4508094"/>
            <a:ext cx="5400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Posegreguj je według wagi i kolejności przyswajania.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0FEDB39-9BC2-D04B-BEEE-1483BB96E911}"/>
              </a:ext>
            </a:extLst>
          </p:cNvPr>
          <p:cNvSpPr txBox="1"/>
          <p:nvPr/>
        </p:nvSpPr>
        <p:spPr>
          <a:xfrm>
            <a:off x="6727725" y="1371324"/>
            <a:ext cx="3815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Stwórz "majstersztyk" swoich </a:t>
            </a:r>
            <a:r>
              <a:rPr lang="pl-PL" sz="24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metariałów</a:t>
            </a:r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D8AB973-1ADF-124F-9E7D-58C5D495A39A}"/>
              </a:ext>
            </a:extLst>
          </p:cNvPr>
          <p:cNvSpPr txBox="1"/>
          <p:nvPr/>
        </p:nvSpPr>
        <p:spPr>
          <a:xfrm>
            <a:off x="233231" y="5485081"/>
            <a:ext cx="5400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Nie ograniczaj się tylko do podkreślania </a:t>
            </a:r>
          </a:p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 zakreślania w książce.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EA30B51-6DDD-1C43-A682-3ED9E4B3BC5D}"/>
              </a:ext>
            </a:extLst>
          </p:cNvPr>
          <p:cNvSpPr txBox="1"/>
          <p:nvPr/>
        </p:nvSpPr>
        <p:spPr>
          <a:xfrm>
            <a:off x="6727725" y="293068"/>
            <a:ext cx="5181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Rób swoje perfekcyjne materiały </a:t>
            </a:r>
          </a:p>
          <a:p>
            <a:r>
              <a:rPr lang="pl-PL" sz="2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do nauki.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61021AC-006D-4A4E-8687-25DCFD4D3467}"/>
              </a:ext>
            </a:extLst>
          </p:cNvPr>
          <p:cNvSpPr txBox="1"/>
          <p:nvPr/>
        </p:nvSpPr>
        <p:spPr>
          <a:xfrm>
            <a:off x="6784567" y="2890065"/>
            <a:ext cx="506781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500" b="1" dirty="0">
                <a:latin typeface="APPLE CHANCERY" panose="03020702040506060504" pitchFamily="66" charset="-79"/>
                <a:ea typeface="Ayuthaya" pitchFamily="2" charset="-34"/>
                <a:cs typeface="APPLE CHANCERY" panose="03020702040506060504" pitchFamily="66" charset="-79"/>
              </a:rPr>
              <a:t>Metoda majstersztyku</a:t>
            </a:r>
          </a:p>
        </p:txBody>
      </p:sp>
      <p:pic>
        <p:nvPicPr>
          <p:cNvPr id="24" name="Grafika 23" descr="Znacznik wyboru">
            <a:extLst>
              <a:ext uri="{FF2B5EF4-FFF2-40B4-BE49-F238E27FC236}">
                <a16:creationId xmlns:a16="http://schemas.microsoft.com/office/drawing/2014/main" id="{A8F68EC7-12B4-974C-AF65-21345C199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9088" y="2017172"/>
            <a:ext cx="914400" cy="914400"/>
          </a:xfrm>
          <a:prstGeom prst="rect">
            <a:avLst/>
          </a:prstGeom>
        </p:spPr>
      </p:pic>
      <p:pic>
        <p:nvPicPr>
          <p:cNvPr id="25" name="Grafika 24" descr="Znacznik wyboru">
            <a:extLst>
              <a:ext uri="{FF2B5EF4-FFF2-40B4-BE49-F238E27FC236}">
                <a16:creationId xmlns:a16="http://schemas.microsoft.com/office/drawing/2014/main" id="{3482DFE5-5C54-CB43-8A1F-25F05A065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5302" y="4986179"/>
            <a:ext cx="914400" cy="914400"/>
          </a:xfrm>
          <a:prstGeom prst="rect">
            <a:avLst/>
          </a:prstGeom>
        </p:spPr>
      </p:pic>
      <p:pic>
        <p:nvPicPr>
          <p:cNvPr id="26" name="Grafika 25" descr="Znacznik wyboru">
            <a:extLst>
              <a:ext uri="{FF2B5EF4-FFF2-40B4-BE49-F238E27FC236}">
                <a16:creationId xmlns:a16="http://schemas.microsoft.com/office/drawing/2014/main" id="{199CE42C-8805-484B-92A8-C5E30A264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6448" y="3673862"/>
            <a:ext cx="914400" cy="914400"/>
          </a:xfrm>
          <a:prstGeom prst="rect">
            <a:avLst/>
          </a:prstGeom>
        </p:spPr>
      </p:pic>
      <p:pic>
        <p:nvPicPr>
          <p:cNvPr id="27" name="Grafika 26" descr="Znacznik wyboru">
            <a:extLst>
              <a:ext uri="{FF2B5EF4-FFF2-40B4-BE49-F238E27FC236}">
                <a16:creationId xmlns:a16="http://schemas.microsoft.com/office/drawing/2014/main" id="{D0C96170-942D-2C46-ADC7-9ABDF7806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1535" y="4608144"/>
            <a:ext cx="914400" cy="914400"/>
          </a:xfrm>
          <a:prstGeom prst="rect">
            <a:avLst/>
          </a:prstGeom>
        </p:spPr>
      </p:pic>
      <p:pic>
        <p:nvPicPr>
          <p:cNvPr id="28" name="Grafika 27" descr="Znacznik wyboru">
            <a:extLst>
              <a:ext uri="{FF2B5EF4-FFF2-40B4-BE49-F238E27FC236}">
                <a16:creationId xmlns:a16="http://schemas.microsoft.com/office/drawing/2014/main" id="{841991AD-0761-9C4D-B332-8BE7BF51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4247" y="5789196"/>
            <a:ext cx="914400" cy="914400"/>
          </a:xfrm>
          <a:prstGeom prst="rect">
            <a:avLst/>
          </a:prstGeom>
        </p:spPr>
      </p:pic>
      <p:pic>
        <p:nvPicPr>
          <p:cNvPr id="29" name="Grafika 28" descr="Znacznik wyboru">
            <a:extLst>
              <a:ext uri="{FF2B5EF4-FFF2-40B4-BE49-F238E27FC236}">
                <a16:creationId xmlns:a16="http://schemas.microsoft.com/office/drawing/2014/main" id="{03EE21EC-73C5-1544-9044-875185222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8876" y="169863"/>
            <a:ext cx="914400" cy="914400"/>
          </a:xfrm>
          <a:prstGeom prst="rect">
            <a:avLst/>
          </a:prstGeom>
        </p:spPr>
      </p:pic>
      <p:pic>
        <p:nvPicPr>
          <p:cNvPr id="17" name="Grafika 16" descr="Znacznik wyboru">
            <a:extLst>
              <a:ext uri="{FF2B5EF4-FFF2-40B4-BE49-F238E27FC236}">
                <a16:creationId xmlns:a16="http://schemas.microsoft.com/office/drawing/2014/main" id="{FCAF70FB-BEE6-4342-9C9B-931F71D9D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9832" y="17696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53932 -0.398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3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8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9050"/>
                            </p:stCondLst>
                            <p:childTnLst>
                              <p:par>
                                <p:cTn id="41" presetID="3" presetClass="entr" presetSubtype="5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605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5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4050"/>
                            </p:stCondLst>
                            <p:childTnLst>
                              <p:par>
                                <p:cTn id="53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8050"/>
                            </p:stCondLst>
                            <p:childTnLst>
                              <p:par>
                                <p:cTn id="57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050"/>
                            </p:stCondLst>
                            <p:childTnLst>
                              <p:par>
                                <p:cTn id="6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4050"/>
                            </p:stCondLst>
                            <p:childTnLst>
                              <p:par>
                                <p:cTn id="65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E08693F-9BD0-F547-8CA0-497C08379E15}"/>
              </a:ext>
            </a:extLst>
          </p:cNvPr>
          <p:cNvSpPr txBox="1"/>
          <p:nvPr/>
        </p:nvSpPr>
        <p:spPr>
          <a:xfrm>
            <a:off x="-465749" y="4350469"/>
            <a:ext cx="3942471" cy="1938992"/>
          </a:xfrm>
          <a:prstGeom prst="rect">
            <a:avLst/>
          </a:prstGeom>
          <a:solidFill>
            <a:srgbClr val="FFFFFF">
              <a:alpha val="46667"/>
            </a:srgbClr>
          </a:solidFill>
          <a:ln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Fiszka to zwykły kartonik, na którym z jednej strony piszesz zadanie, 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a z drugiej odpowiedź lub rozwiązanie.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8B636EF-9EE2-F540-A241-195604B7DF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9" b="94931" l="6563" r="94102">
                        <a14:foregroundMark x1="9141" y1="52904" x2="6563" y2="53960"/>
                        <a14:foregroundMark x1="20195" y1="91499" x2="24453" y2="94984"/>
                        <a14:foregroundMark x1="7617" y1="74234" x2="13242" y2="77930"/>
                        <a14:foregroundMark x1="7148" y1="64625" x2="7148" y2="62988"/>
                        <a14:foregroundMark x1="12148" y1="69747" x2="12617" y2="66473"/>
                        <a14:foregroundMark x1="89844" y1="24182" x2="94102" y2="26241"/>
                        <a14:foregroundMark x1="15195" y1="79778" x2="17930" y2="81257"/>
                        <a14:foregroundMark x1="6836" y1="64203" x2="8047" y2="63569"/>
                        <a14:foregroundMark x1="25078" y1="89863" x2="25078" y2="922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3395">
            <a:off x="0" y="297505"/>
            <a:ext cx="5265074" cy="389533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7BD4DAF-F1DD-424D-8A8B-3BF3DFFA33C8}"/>
              </a:ext>
            </a:extLst>
          </p:cNvPr>
          <p:cNvSpPr txBox="1"/>
          <p:nvPr/>
        </p:nvSpPr>
        <p:spPr>
          <a:xfrm>
            <a:off x="2197868" y="3777463"/>
            <a:ext cx="4479535" cy="2308324"/>
          </a:xfrm>
          <a:prstGeom prst="rect">
            <a:avLst/>
          </a:prstGeom>
          <a:solidFill>
            <a:srgbClr val="FFFFFF">
              <a:alpha val="46667"/>
            </a:srgbClr>
          </a:solidFill>
          <a:ln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Metoda fiszek 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to zapamiętywanie, zapominanie 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i przypominanie sobie powtarzanych 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wiadomości.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EC8B9DB-2912-AA43-87B8-E93D56C44E6B}"/>
              </a:ext>
            </a:extLst>
          </p:cNvPr>
          <p:cNvSpPr txBox="1"/>
          <p:nvPr/>
        </p:nvSpPr>
        <p:spPr>
          <a:xfrm>
            <a:off x="8249529" y="2936625"/>
            <a:ext cx="3942471" cy="1200329"/>
          </a:xfrm>
          <a:prstGeom prst="rect">
            <a:avLst/>
          </a:prstGeom>
          <a:solidFill>
            <a:srgbClr val="FFFFFF">
              <a:alpha val="46667"/>
            </a:srgbClr>
          </a:solidFill>
          <a:ln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Powtarzasz te same wiadomości aż fiszka opuści piątą przegródkę.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CABD4D5-EE66-6246-A9F7-FE75B37F6861}"/>
              </a:ext>
            </a:extLst>
          </p:cNvPr>
          <p:cNvSpPr txBox="1"/>
          <p:nvPr/>
        </p:nvSpPr>
        <p:spPr>
          <a:xfrm>
            <a:off x="8089712" y="4192837"/>
            <a:ext cx="3942471" cy="1938992"/>
          </a:xfrm>
          <a:prstGeom prst="rect">
            <a:avLst/>
          </a:prstGeom>
          <a:solidFill>
            <a:srgbClr val="FFFFFF">
              <a:alpha val="46667"/>
            </a:srgbClr>
          </a:solidFill>
          <a:ln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Po poprawnej odpowiedzi przenieś fiszkę do następnej przegrody aż powtórzysz czynność pięć razy.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9EF38AA-F774-2543-B323-14A74F630D50}"/>
              </a:ext>
            </a:extLst>
          </p:cNvPr>
          <p:cNvSpPr txBox="1"/>
          <p:nvPr/>
        </p:nvSpPr>
        <p:spPr>
          <a:xfrm>
            <a:off x="5364926" y="4473579"/>
            <a:ext cx="3942471" cy="1815882"/>
          </a:xfrm>
          <a:prstGeom prst="rect">
            <a:avLst/>
          </a:prstGeom>
          <a:solidFill>
            <a:srgbClr val="FFFFFF">
              <a:alpha val="46667"/>
            </a:srgbClr>
          </a:solidFill>
          <a:ln>
            <a:solidFill>
              <a:schemeClr val="tx1"/>
            </a:solidFill>
          </a:ln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W nauce z fiszkami pomaga pudełko 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z pięcioma przegródkami.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8D6C667-3973-104B-B1A9-D7BE79B8CEF0}"/>
              </a:ext>
            </a:extLst>
          </p:cNvPr>
          <p:cNvSpPr txBox="1"/>
          <p:nvPr/>
        </p:nvSpPr>
        <p:spPr>
          <a:xfrm>
            <a:off x="4320737" y="3873414"/>
            <a:ext cx="6670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/>
              <a:t>Metoda fiszek</a:t>
            </a:r>
          </a:p>
        </p:txBody>
      </p:sp>
    </p:spTree>
    <p:extLst>
      <p:ext uri="{BB962C8B-B14F-4D97-AF65-F5344CB8AC3E}">
        <p14:creationId xmlns:p14="http://schemas.microsoft.com/office/powerpoint/2010/main" val="143655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.08815 -0.42106 " pathEditMode="relative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EA698F-B5F2-6D42-BD98-BAE7905B2732}"/>
              </a:ext>
            </a:extLst>
          </p:cNvPr>
          <p:cNvSpPr txBox="1"/>
          <p:nvPr/>
        </p:nvSpPr>
        <p:spPr>
          <a:xfrm>
            <a:off x="4489845" y="4895703"/>
            <a:ext cx="7050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Chalkboard SE" panose="03050602040202020205" pitchFamily="66" charset="0"/>
              </a:rPr>
              <a:t>Zamiast kolejnego przeczytania tekstu włam się do swojego mózgu i zaskocz go! zastosuj inną metodę zanotowania istotnych elementów.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9EE2AF0-BF29-3F4A-A21E-6070F7ECD52C}"/>
              </a:ext>
            </a:extLst>
          </p:cNvPr>
          <p:cNvSpPr txBox="1"/>
          <p:nvPr/>
        </p:nvSpPr>
        <p:spPr>
          <a:xfrm>
            <a:off x="4489846" y="2136517"/>
            <a:ext cx="7050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Chalkboard SE" panose="03050602040202020205" pitchFamily="66" charset="0"/>
              </a:rPr>
              <a:t>Nie czytaj w kółko tego samego tekstu! To nic nie da, mimo że to nadal najpopularniejsza metoda powtarzania.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E4007B-3A1C-5248-9D90-18C3476B2EBB}"/>
              </a:ext>
            </a:extLst>
          </p:cNvPr>
          <p:cNvSpPr txBox="1"/>
          <p:nvPr/>
        </p:nvSpPr>
        <p:spPr>
          <a:xfrm>
            <a:off x="4489846" y="3516110"/>
            <a:ext cx="705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Chalkboard SE" panose="03050602040202020205" pitchFamily="66" charset="0"/>
              </a:rPr>
              <a:t>Powtórki są konieczne, ale za każdym razem zmieniaj formę czytania - zrób notatkę, narysuj mapę myśli, twórz grafiki.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832F597-5202-3D46-A1B3-027CB3B9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57" b="7317"/>
          <a:stretch/>
        </p:blipFill>
        <p:spPr>
          <a:xfrm flipH="1">
            <a:off x="810052" y="2136517"/>
            <a:ext cx="3190447" cy="380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EBC7750-B5D4-B249-95F4-7D763C8C4286}"/>
              </a:ext>
            </a:extLst>
          </p:cNvPr>
          <p:cNvSpPr txBox="1"/>
          <p:nvPr/>
        </p:nvSpPr>
        <p:spPr>
          <a:xfrm>
            <a:off x="4381716" y="3336846"/>
            <a:ext cx="76195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0" dirty="0">
                <a:latin typeface="Chalkboard SE" panose="03050602040202020205" pitchFamily="66" charset="0"/>
              </a:rPr>
              <a:t>Metoda papugi</a:t>
            </a:r>
          </a:p>
        </p:txBody>
      </p:sp>
    </p:spTree>
    <p:extLst>
      <p:ext uri="{BB962C8B-B14F-4D97-AF65-F5344CB8AC3E}">
        <p14:creationId xmlns:p14="http://schemas.microsoft.com/office/powerpoint/2010/main" val="48701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1.85185E-6 L -0.1418 -0.386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4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52F7F77-7945-554D-B3D5-30EAF27D6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8307" r="91534">
                        <a14:foregroundMark x1="10543" y1="18945" x2="8466" y2="18945"/>
                        <a14:foregroundMark x1="91534" y1="19141" x2="91534" y2="22266"/>
                        <a14:foregroundMark x1="79073" y1="78125" x2="80192" y2="78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7781" y="-2122814"/>
            <a:ext cx="14787561" cy="11103628"/>
          </a:xfrm>
          <a:prstGeom prst="rect">
            <a:avLst/>
          </a:prstGeom>
        </p:spPr>
      </p:pic>
      <p:pic>
        <p:nvPicPr>
          <p:cNvPr id="9" name="Grafika 8" descr="Strzałki ostrokątne">
            <a:extLst>
              <a:ext uri="{FF2B5EF4-FFF2-40B4-BE49-F238E27FC236}">
                <a16:creationId xmlns:a16="http://schemas.microsoft.com/office/drawing/2014/main" id="{7D48644A-D71C-DA45-87E6-C6B39260D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77362" y="139168"/>
            <a:ext cx="2476500" cy="1178987"/>
          </a:xfrm>
          <a:prstGeom prst="rect">
            <a:avLst/>
          </a:prstGeom>
        </p:spPr>
      </p:pic>
      <p:pic>
        <p:nvPicPr>
          <p:cNvPr id="11" name="Grafika 10" descr="Nieskończoność">
            <a:extLst>
              <a:ext uri="{FF2B5EF4-FFF2-40B4-BE49-F238E27FC236}">
                <a16:creationId xmlns:a16="http://schemas.microsoft.com/office/drawing/2014/main" id="{61A2835B-4B74-6740-B0AD-D11A9545D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537" y="5721876"/>
            <a:ext cx="914400" cy="914400"/>
          </a:xfrm>
          <a:prstGeom prst="rect">
            <a:avLst/>
          </a:prstGeom>
        </p:spPr>
      </p:pic>
      <p:pic>
        <p:nvPicPr>
          <p:cNvPr id="13" name="Grafika 12" descr="Mrugająca twarz bez wypełnienia">
            <a:extLst>
              <a:ext uri="{FF2B5EF4-FFF2-40B4-BE49-F238E27FC236}">
                <a16:creationId xmlns:a16="http://schemas.microsoft.com/office/drawing/2014/main" id="{F188BAAC-5428-C648-9661-C91F6C086D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138" y="271462"/>
            <a:ext cx="914400" cy="9144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4A5421F-8600-8A47-8AD9-B84791B080CF}"/>
              </a:ext>
            </a:extLst>
          </p:cNvPr>
          <p:cNvSpPr txBox="1"/>
          <p:nvPr/>
        </p:nvSpPr>
        <p:spPr>
          <a:xfrm>
            <a:off x="471488" y="4514847"/>
            <a:ext cx="113633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500" b="1" dirty="0">
                <a:latin typeface="Segoe Print" panose="02000800000000000000" pitchFamily="2" charset="0"/>
              </a:rPr>
              <a:t>Gdy jesteś sam - na głos wypowiadaj wyjaśnienia, powiązania </a:t>
            </a:r>
          </a:p>
          <a:p>
            <a:r>
              <a:rPr lang="pl-PL" sz="2500" b="1" dirty="0">
                <a:latin typeface="Segoe Print" panose="02000800000000000000" pitchFamily="2" charset="0"/>
              </a:rPr>
              <a:t>i spostrzeżenia.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7283F57-BFBE-974E-B084-1BE8A23B87DF}"/>
              </a:ext>
            </a:extLst>
          </p:cNvPr>
          <p:cNvSpPr txBox="1"/>
          <p:nvPr/>
        </p:nvSpPr>
        <p:spPr>
          <a:xfrm>
            <a:off x="471488" y="2276601"/>
            <a:ext cx="113633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500" b="1" dirty="0">
                <a:latin typeface="Segoe Print" panose="02000800000000000000" pitchFamily="2" charset="0"/>
              </a:rPr>
              <a:t>Podczas nauki wyobraź sobie, że musisz tę wiedzę przekazać innej osobie.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3C21EF8-3CE0-B84C-A956-043F8F777660}"/>
              </a:ext>
            </a:extLst>
          </p:cNvPr>
          <p:cNvSpPr txBox="1"/>
          <p:nvPr/>
        </p:nvSpPr>
        <p:spPr>
          <a:xfrm>
            <a:off x="547688" y="5482913"/>
            <a:ext cx="1136332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500" b="1" dirty="0">
                <a:latin typeface="Segoe Print" panose="02000800000000000000" pitchFamily="2" charset="0"/>
              </a:rPr>
              <a:t>Analizuj i opisuj na głos to, w jaki sposób zastosowano rozwiązanie.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5B034E6-930E-364F-90DE-3F1CC55345EA}"/>
              </a:ext>
            </a:extLst>
          </p:cNvPr>
          <p:cNvSpPr txBox="1"/>
          <p:nvPr/>
        </p:nvSpPr>
        <p:spPr>
          <a:xfrm>
            <a:off x="547687" y="3290495"/>
            <a:ext cx="113633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500" b="1" dirty="0">
                <a:latin typeface="Segoe Print" panose="02000800000000000000" pitchFamily="2" charset="0"/>
              </a:rPr>
              <a:t>Bądź nauczycielem dla siebie i innych! Niezależnie, czy uczysz się sam, czy w grupie.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CF1366B-A5A9-5E45-A3E1-56D05FB20781}"/>
              </a:ext>
            </a:extLst>
          </p:cNvPr>
          <p:cNvSpPr txBox="1"/>
          <p:nvPr/>
        </p:nvSpPr>
        <p:spPr>
          <a:xfrm>
            <a:off x="2316955" y="3413245"/>
            <a:ext cx="78247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b="1" dirty="0">
                <a:latin typeface="Segoe Print" panose="02000800000000000000" pitchFamily="2" charset="0"/>
              </a:rPr>
              <a:t>Metoda nauczyciela</a:t>
            </a:r>
          </a:p>
        </p:txBody>
      </p:sp>
    </p:spTree>
    <p:extLst>
      <p:ext uri="{BB962C8B-B14F-4D97-AF65-F5344CB8AC3E}">
        <p14:creationId xmlns:p14="http://schemas.microsoft.com/office/powerpoint/2010/main" val="34203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57 -0.41574 " pathEditMode="relative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5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6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35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8" grpId="0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F24C599-F55E-4C4A-A3F7-8BA81E36E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5" r="-118" b="18842"/>
          <a:stretch/>
        </p:blipFill>
        <p:spPr>
          <a:xfrm>
            <a:off x="-1" y="0"/>
            <a:ext cx="12191997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7222543-CE2B-044D-AEA0-4C876C63D245}"/>
              </a:ext>
            </a:extLst>
          </p:cNvPr>
          <p:cNvSpPr txBox="1"/>
          <p:nvPr/>
        </p:nvSpPr>
        <p:spPr>
          <a:xfrm>
            <a:off x="7784698" y="4569944"/>
            <a:ext cx="2532869" cy="1631216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Korzystaj ze skojarzeń, które są jednoznaczne - żeby nie zaprowadziły Cię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na manowce.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A16898F-B869-0B47-B5C9-B2D3811A9566}"/>
              </a:ext>
            </a:extLst>
          </p:cNvPr>
          <p:cNvSpPr txBox="1"/>
          <p:nvPr/>
        </p:nvSpPr>
        <p:spPr>
          <a:xfrm>
            <a:off x="227822" y="1551798"/>
            <a:ext cx="2764631" cy="1631216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Mnemotechniki to sztuczki pamięciowe, które ułatwiają zapamiętywanie nowych wiadomości.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8EA12E8-F45F-3746-884E-D18BA8DF237C}"/>
              </a:ext>
            </a:extLst>
          </p:cNvPr>
          <p:cNvSpPr txBox="1"/>
          <p:nvPr/>
        </p:nvSpPr>
        <p:spPr>
          <a:xfrm>
            <a:off x="3986213" y="3684657"/>
            <a:ext cx="2621756" cy="2554545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Pomyśl o doskonale znanym sobie miejscu - np. domu rodzinnym.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W kolejnych pomieszczeniach umieszczaj przedmioty kojarzące się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z informacjami.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F578718-23E2-D843-B572-3993FD6B3197}"/>
              </a:ext>
            </a:extLst>
          </p:cNvPr>
          <p:cNvSpPr txBox="1"/>
          <p:nvPr/>
        </p:nvSpPr>
        <p:spPr>
          <a:xfrm>
            <a:off x="592154" y="5321825"/>
            <a:ext cx="2035969" cy="707886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Stwórz własny pałac pamięci.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C8BA153-A809-4940-981B-723CA2A53504}"/>
              </a:ext>
            </a:extLst>
          </p:cNvPr>
          <p:cNvSpPr txBox="1"/>
          <p:nvPr/>
        </p:nvSpPr>
        <p:spPr>
          <a:xfrm>
            <a:off x="8536783" y="1244022"/>
            <a:ext cx="2857500" cy="2246769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Korzystaj z jak najbardziej przesadzonych, wyolbrzymionych, zabawnych skojarzeń.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Tak łatwiej zapadną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Ci w pamięć.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3BA6C54-6389-0747-9755-4E656F709808}"/>
              </a:ext>
            </a:extLst>
          </p:cNvPr>
          <p:cNvSpPr/>
          <p:nvPr/>
        </p:nvSpPr>
        <p:spPr>
          <a:xfrm>
            <a:off x="3829045" y="513592"/>
            <a:ext cx="4543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Metoda </a:t>
            </a:r>
          </a:p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pałacu pamięci</a:t>
            </a:r>
          </a:p>
        </p:txBody>
      </p:sp>
    </p:spTree>
    <p:extLst>
      <p:ext uri="{BB962C8B-B14F-4D97-AF65-F5344CB8AC3E}">
        <p14:creationId xmlns:p14="http://schemas.microsoft.com/office/powerpoint/2010/main" val="18816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6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7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3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75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F5E70528-1F6B-164D-A0CC-2007F2F420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8545" y="77432"/>
            <a:ext cx="1246909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616787F-87E6-7043-8E6D-E33CEBEC29A7}"/>
              </a:ext>
            </a:extLst>
          </p:cNvPr>
          <p:cNvSpPr txBox="1"/>
          <p:nvPr/>
        </p:nvSpPr>
        <p:spPr>
          <a:xfrm>
            <a:off x="264320" y="2329853"/>
            <a:ext cx="11927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50000"/>
                  </a:schemeClr>
                </a:solidFill>
              </a:rPr>
              <a:t>Zadbaj, by to, co odwzorowujesz fizycznie, odnosiło się do materiału, </a:t>
            </a:r>
          </a:p>
          <a:p>
            <a:pPr algn="ctr"/>
            <a:r>
              <a:rPr lang="pl-PL" sz="2800" b="1" dirty="0">
                <a:solidFill>
                  <a:schemeClr val="bg2">
                    <a:lumMod val="50000"/>
                  </a:schemeClr>
                </a:solidFill>
              </a:rPr>
              <a:t>który chcesz przyswoić.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DC24055-F23A-BA40-BB75-74CEB13C8327}"/>
              </a:ext>
            </a:extLst>
          </p:cNvPr>
          <p:cNvSpPr txBox="1"/>
          <p:nvPr/>
        </p:nvSpPr>
        <p:spPr>
          <a:xfrm>
            <a:off x="264320" y="234371"/>
            <a:ext cx="32646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2">
                    <a:lumMod val="50000"/>
                  </a:schemeClr>
                </a:solidFill>
              </a:rPr>
              <a:t>Terminator to ktoś, kto terminuje - czyli uczy się pod okiem mistrza, wciela w życie nowe wiadomości.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C079CFB-35D9-D74B-A616-7919236C4745}"/>
              </a:ext>
            </a:extLst>
          </p:cNvPr>
          <p:cNvSpPr txBox="1"/>
          <p:nvPr/>
        </p:nvSpPr>
        <p:spPr>
          <a:xfrm>
            <a:off x="4695826" y="114748"/>
            <a:ext cx="29360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2">
                    <a:lumMod val="50000"/>
                  </a:schemeClr>
                </a:solidFill>
              </a:rPr>
              <a:t>Wcielaj w życie rzeczy, o których się uczysz. To wzmacnia ślad nowej wiedzy </a:t>
            </a:r>
          </a:p>
          <a:p>
            <a:pPr algn="ctr"/>
            <a:r>
              <a:rPr lang="pl-PL" sz="2400" b="1" dirty="0">
                <a:solidFill>
                  <a:schemeClr val="bg2">
                    <a:lumMod val="50000"/>
                  </a:schemeClr>
                </a:solidFill>
              </a:rPr>
              <a:t>w pamięci.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CA4E401-C7B6-E149-87F8-0D2882B6FC52}"/>
              </a:ext>
            </a:extLst>
          </p:cNvPr>
          <p:cNvSpPr txBox="1"/>
          <p:nvPr/>
        </p:nvSpPr>
        <p:spPr>
          <a:xfrm>
            <a:off x="8501063" y="419037"/>
            <a:ext cx="32646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2">
                    <a:lumMod val="50000"/>
                  </a:schemeClr>
                </a:solidFill>
              </a:rPr>
              <a:t>Często wystarczy symulować jakąś czynność, której się uczysz.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D8A31A-100A-DF45-8954-0F7FE707A7F3}"/>
              </a:ext>
            </a:extLst>
          </p:cNvPr>
          <p:cNvSpPr txBox="1"/>
          <p:nvPr/>
        </p:nvSpPr>
        <p:spPr>
          <a:xfrm>
            <a:off x="264320" y="3633478"/>
            <a:ext cx="11501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50000"/>
                  </a:schemeClr>
                </a:solidFill>
              </a:rPr>
              <a:t>Ruchy twojego ciała wzmacniają wiedzę, którą przyswajasz.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F2068E8-2704-B646-8D84-EF7EC9AA1F48}"/>
              </a:ext>
            </a:extLst>
          </p:cNvPr>
          <p:cNvSpPr txBox="1"/>
          <p:nvPr/>
        </p:nvSpPr>
        <p:spPr>
          <a:xfrm>
            <a:off x="264320" y="2329853"/>
            <a:ext cx="1150143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80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Metoda terminatora</a:t>
            </a:r>
          </a:p>
        </p:txBody>
      </p:sp>
    </p:spTree>
    <p:extLst>
      <p:ext uri="{BB962C8B-B14F-4D97-AF65-F5344CB8AC3E}">
        <p14:creationId xmlns:p14="http://schemas.microsoft.com/office/powerpoint/2010/main" val="3151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8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 0.35416 " pathEditMode="relative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" presetID="16" presetClass="entr" presetSubtype="37" fill="hold" grpId="1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2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3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6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46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  <p:bldP spid="7" grpId="0"/>
      <p:bldP spid="9" grpId="0"/>
      <p:bldP spid="11" grpId="0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894AF0A-C741-6641-BA75-12D56291988A}"/>
              </a:ext>
            </a:extLst>
          </p:cNvPr>
          <p:cNvSpPr txBox="1"/>
          <p:nvPr/>
        </p:nvSpPr>
        <p:spPr>
          <a:xfrm>
            <a:off x="4324560" y="495146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Ucz się wtedy, gdy nie jesteś zmęczony.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400BD1F-299E-2E42-8ADC-94E9D2CFD7F4}"/>
              </a:ext>
            </a:extLst>
          </p:cNvPr>
          <p:cNvSpPr txBox="1"/>
          <p:nvPr/>
        </p:nvSpPr>
        <p:spPr>
          <a:xfrm>
            <a:off x="4324560" y="2985625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Język obcy ostrzy umysł!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0957F51-09CE-8B41-9629-EF67F78D38D9}"/>
              </a:ext>
            </a:extLst>
          </p:cNvPr>
          <p:cNvSpPr txBox="1"/>
          <p:nvPr/>
        </p:nvSpPr>
        <p:spPr>
          <a:xfrm>
            <a:off x="4324560" y="2391505"/>
            <a:ext cx="7285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Uczenie się przez całe życie jest dla nas zdrowe!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6046DFF-1A24-924B-A6E1-E8C26914D067}"/>
              </a:ext>
            </a:extLst>
          </p:cNvPr>
          <p:cNvSpPr txBox="1"/>
          <p:nvPr/>
        </p:nvSpPr>
        <p:spPr>
          <a:xfrm>
            <a:off x="6757823" y="670595"/>
            <a:ext cx="3009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bg2"/>
                </a:solidFill>
              </a:rPr>
              <a:t>Zawsze!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E603D0-B0EE-154F-952C-0CDCC16F881F}"/>
              </a:ext>
            </a:extLst>
          </p:cNvPr>
          <p:cNvSpPr txBox="1"/>
          <p:nvPr/>
        </p:nvSpPr>
        <p:spPr>
          <a:xfrm>
            <a:off x="4300427" y="3615787"/>
            <a:ext cx="7475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Jeśli chcesz się dobrze uczyć - musisz dobrze spać!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BA7AEBD-A74D-2846-A902-75B184A508E9}"/>
              </a:ext>
            </a:extLst>
          </p:cNvPr>
          <p:cNvSpPr txBox="1"/>
          <p:nvPr/>
        </p:nvSpPr>
        <p:spPr>
          <a:xfrm>
            <a:off x="4324560" y="4272643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Stosuj drzemki - maksymalnie 20 min.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DC519B3-E3F3-1349-992E-1C695BD5B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7" b="99385" l="2401" r="90397">
                        <a14:foregroundMark x1="4636" y1="36077" x2="2483" y2="40385"/>
                        <a14:foregroundMark x1="55795" y1="95846" x2="57699" y2="97077"/>
                        <a14:foregroundMark x1="24338" y1="99385" x2="22351" y2="99385"/>
                        <a14:foregroundMark x1="72599" y1="7462" x2="77980" y2="6385"/>
                        <a14:foregroundMark x1="87666" y1="3000" x2="90397" y2="2077"/>
                      </a14:backgroundRemoval>
                    </a14:imgEffect>
                  </a14:imgLayer>
                </a14:imgProps>
              </a:ext>
            </a:extLst>
          </a:blip>
          <a:srcRect r="7050"/>
          <a:stretch/>
        </p:blipFill>
        <p:spPr>
          <a:xfrm>
            <a:off x="719859" y="2816781"/>
            <a:ext cx="3411538" cy="3962400"/>
          </a:xfrm>
          <a:prstGeom prst="rect">
            <a:avLst/>
          </a:prstGeom>
        </p:spPr>
      </p:pic>
      <p:sp>
        <p:nvSpPr>
          <p:cNvPr id="16" name="Objaśnienie owalne 15">
            <a:extLst>
              <a:ext uri="{FF2B5EF4-FFF2-40B4-BE49-F238E27FC236}">
                <a16:creationId xmlns:a16="http://schemas.microsoft.com/office/drawing/2014/main" id="{F0508FDE-12CD-0342-AB4B-DF33C669FE23}"/>
              </a:ext>
            </a:extLst>
          </p:cNvPr>
          <p:cNvSpPr/>
          <p:nvPr/>
        </p:nvSpPr>
        <p:spPr>
          <a:xfrm>
            <a:off x="934350" y="134665"/>
            <a:ext cx="4601189" cy="1885962"/>
          </a:xfrm>
          <a:prstGeom prst="wedgeEllipseCallout">
            <a:avLst>
              <a:gd name="adj1" fmla="val -18523"/>
              <a:gd name="adj2" fmla="val 11093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Kiedy jest odpowiedni czas na naukę? </a:t>
            </a:r>
          </a:p>
        </p:txBody>
      </p:sp>
    </p:spTree>
    <p:extLst>
      <p:ext uri="{BB962C8B-B14F-4D97-AF65-F5344CB8AC3E}">
        <p14:creationId xmlns:p14="http://schemas.microsoft.com/office/powerpoint/2010/main" val="914872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700"/>
                            </p:stCondLst>
                            <p:childTnLst>
                              <p:par>
                                <p:cTn id="29" presetID="3" presetClass="entr" presetSubtype="5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900"/>
                            </p:stCondLst>
                            <p:childTnLst>
                              <p:par>
                                <p:cTn id="33" presetID="3" presetClass="entr" presetSubtype="5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900"/>
                            </p:stCondLst>
                            <p:childTnLst>
                              <p:par>
                                <p:cTn id="37" presetID="3" presetClass="entr" presetSubtype="5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9" grpId="1"/>
      <p:bldP spid="11" grpId="0"/>
      <p:bldP spid="13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611483F-C0FD-8641-A993-34DAFE8ED2E5}"/>
              </a:ext>
            </a:extLst>
          </p:cNvPr>
          <p:cNvSpPr txBox="1"/>
          <p:nvPr/>
        </p:nvSpPr>
        <p:spPr>
          <a:xfrm>
            <a:off x="1330271" y="488175"/>
            <a:ext cx="9531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/>
              <a:t>A teraz do dzieła!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3065CDC-7CCD-2D4E-865E-41ABADFAF2EC}"/>
              </a:ext>
            </a:extLst>
          </p:cNvPr>
          <p:cNvSpPr txBox="1"/>
          <p:nvPr/>
        </p:nvSpPr>
        <p:spPr>
          <a:xfrm>
            <a:off x="1330271" y="1872842"/>
            <a:ext cx="9531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/>
              <a:t>Zastosuj poznane metody </a:t>
            </a:r>
          </a:p>
          <a:p>
            <a:pPr algn="ctr"/>
            <a:r>
              <a:rPr lang="pl-PL" sz="6000" dirty="0"/>
              <a:t>i osiągaj sukcesy!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80E8C94-F7A6-5148-80AE-0A209A31E912}"/>
              </a:ext>
            </a:extLst>
          </p:cNvPr>
          <p:cNvSpPr txBox="1"/>
          <p:nvPr/>
        </p:nvSpPr>
        <p:spPr>
          <a:xfrm>
            <a:off x="1330271" y="5567118"/>
            <a:ext cx="9531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/>
              <a:t>Zaskocz sam siebie!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733BBEB-601D-7046-ADB9-862285E27212}"/>
              </a:ext>
            </a:extLst>
          </p:cNvPr>
          <p:cNvSpPr txBox="1"/>
          <p:nvPr/>
        </p:nvSpPr>
        <p:spPr>
          <a:xfrm>
            <a:off x="1330271" y="4180838"/>
            <a:ext cx="9531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/>
              <a:t>Nie bądź jak inni uczniowie!</a:t>
            </a:r>
          </a:p>
        </p:txBody>
      </p:sp>
    </p:spTree>
    <p:extLst>
      <p:ext uri="{BB962C8B-B14F-4D97-AF65-F5344CB8AC3E}">
        <p14:creationId xmlns:p14="http://schemas.microsoft.com/office/powerpoint/2010/main" val="34760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87C8BB7-5CA4-4641-B366-38B0D78B8EE5}"/>
              </a:ext>
            </a:extLst>
          </p:cNvPr>
          <p:cNvSpPr txBox="1"/>
          <p:nvPr/>
        </p:nvSpPr>
        <p:spPr>
          <a:xfrm>
            <a:off x="307382" y="0"/>
            <a:ext cx="115772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/>
              <a:t>I to już KONIEC</a:t>
            </a:r>
          </a:p>
          <a:p>
            <a:pPr algn="ctr"/>
            <a:endParaRPr lang="pl-PL" sz="4400" dirty="0"/>
          </a:p>
          <a:p>
            <a:pPr algn="ctr"/>
            <a:endParaRPr lang="pl-PL" dirty="0"/>
          </a:p>
          <a:p>
            <a:pPr algn="ctr"/>
            <a:r>
              <a:rPr lang="pl-PL" sz="2400" dirty="0"/>
              <a:t>Prezentacja przygotowana w ramach szkolnego projektu</a:t>
            </a:r>
          </a:p>
          <a:p>
            <a:pPr algn="ctr"/>
            <a:r>
              <a:rPr lang="pl-PL" sz="4000" dirty="0"/>
              <a:t>PO WER</a:t>
            </a:r>
          </a:p>
          <a:p>
            <a:pPr algn="ctr"/>
            <a:r>
              <a:rPr lang="pl-PL" sz="4000" dirty="0"/>
              <a:t>Strategie! – </a:t>
            </a:r>
            <a:r>
              <a:rPr lang="pl-PL" sz="4000" dirty="0" err="1"/>
              <a:t>Supermoce</a:t>
            </a:r>
            <a:r>
              <a:rPr lang="pl-PL" sz="4000" dirty="0"/>
              <a:t> w nauce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/>
              <a:t>W prezentacji wykorzystano wiadomości z książki Radka Kotarskiego pt. „Włam się mózgu”</a:t>
            </a:r>
          </a:p>
          <a:p>
            <a:pPr algn="ctr"/>
            <a:r>
              <a:rPr lang="pl-PL" dirty="0"/>
              <a:t>Do tworzenia slajdów wykorzystano zdjęcia i ilustracje dostępne w Internecie.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/>
              <a:t>Publiczna Szkoła Podstawowa nr 4 z Oddziałami Integracyjnymi im. Św. Kazimierza Jagiellończyka w Radomiu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B7F3C66-E618-B549-BC8C-015AC1BA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3" y="5604914"/>
            <a:ext cx="11450663" cy="14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9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E4D95E9E-F4DE-2847-83AE-F5092BCC8DDD}"/>
              </a:ext>
            </a:extLst>
          </p:cNvPr>
          <p:cNvSpPr/>
          <p:nvPr/>
        </p:nvSpPr>
        <p:spPr>
          <a:xfrm>
            <a:off x="9304637" y="298621"/>
            <a:ext cx="2631989" cy="6260757"/>
          </a:xfrm>
          <a:prstGeom prst="roundRect">
            <a:avLst/>
          </a:prstGeom>
          <a:solidFill>
            <a:schemeClr val="accent1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F064EAD-80ED-544C-B535-FE794FB3F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8205" y="556054"/>
            <a:ext cx="2508421" cy="1540476"/>
          </a:xfrm>
        </p:spPr>
        <p:txBody>
          <a:bodyPr>
            <a:normAutofit/>
          </a:bodyPr>
          <a:lstStyle/>
          <a:p>
            <a:r>
              <a:rPr lang="pl-PL" cap="none" dirty="0"/>
              <a:t>Zadaj sobie </a:t>
            </a:r>
            <a:br>
              <a:rPr lang="pl-PL" cap="none" dirty="0"/>
            </a:br>
            <a:r>
              <a:rPr lang="pl-PL" cap="none" dirty="0"/>
              <a:t>kilka pytań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EBF4B6C-D089-8E40-8A30-5C8B60C36797}"/>
              </a:ext>
            </a:extLst>
          </p:cNvPr>
          <p:cNvSpPr txBox="1">
            <a:spLocks/>
          </p:cNvSpPr>
          <p:nvPr/>
        </p:nvSpPr>
        <p:spPr>
          <a:xfrm>
            <a:off x="681681" y="927787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Dlaczego moja nauka jest nieefektywna?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A87534A-F6AB-734A-BB6C-B1E678561C78}"/>
              </a:ext>
            </a:extLst>
          </p:cNvPr>
          <p:cNvSpPr txBox="1">
            <a:spLocks/>
          </p:cNvSpPr>
          <p:nvPr/>
        </p:nvSpPr>
        <p:spPr>
          <a:xfrm>
            <a:off x="959707" y="1925594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Czemu moja pamięć nie jest pojemniejsza?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D96A0E57-5DDF-254F-8E2D-18CEB1F9C32D}"/>
              </a:ext>
            </a:extLst>
          </p:cNvPr>
          <p:cNvSpPr txBox="1">
            <a:spLocks/>
          </p:cNvSpPr>
          <p:nvPr/>
        </p:nvSpPr>
        <p:spPr>
          <a:xfrm>
            <a:off x="403651" y="2897660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Naprawdę tak mało umiem?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9CAA1EC-49EB-824F-A9A9-3E348905A92C}"/>
              </a:ext>
            </a:extLst>
          </p:cNvPr>
          <p:cNvSpPr txBox="1">
            <a:spLocks/>
          </p:cNvSpPr>
          <p:nvPr/>
        </p:nvSpPr>
        <p:spPr>
          <a:xfrm>
            <a:off x="959708" y="3649362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Muszę być geniuszem?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182118D-94AF-A54D-9D79-059F7A0F536F}"/>
              </a:ext>
            </a:extLst>
          </p:cNvPr>
          <p:cNvSpPr txBox="1">
            <a:spLocks/>
          </p:cNvSpPr>
          <p:nvPr/>
        </p:nvSpPr>
        <p:spPr>
          <a:xfrm>
            <a:off x="5132172" y="4310450"/>
            <a:ext cx="4193059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Nauka jest nudna?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D72A831-0069-A646-97D0-18B8944A916F}"/>
              </a:ext>
            </a:extLst>
          </p:cNvPr>
          <p:cNvSpPr txBox="1">
            <a:spLocks/>
          </p:cNvSpPr>
          <p:nvPr/>
        </p:nvSpPr>
        <p:spPr>
          <a:xfrm>
            <a:off x="1083275" y="5082744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Uczenie się jest skomplikowane?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6EBA6DB0-0A32-D34A-A11A-BB1ECD8CD999}"/>
              </a:ext>
            </a:extLst>
          </p:cNvPr>
          <p:cNvSpPr txBox="1">
            <a:spLocks/>
          </p:cNvSpPr>
          <p:nvPr/>
        </p:nvSpPr>
        <p:spPr>
          <a:xfrm>
            <a:off x="403651" y="5764427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Gdzie popełniam błędy w uczeniu się?</a:t>
            </a:r>
          </a:p>
        </p:txBody>
      </p:sp>
    </p:spTree>
    <p:extLst>
      <p:ext uri="{BB962C8B-B14F-4D97-AF65-F5344CB8AC3E}">
        <p14:creationId xmlns:p14="http://schemas.microsoft.com/office/powerpoint/2010/main" val="33481914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E4D95E9E-F4DE-2847-83AE-F5092BCC8DDD}"/>
              </a:ext>
            </a:extLst>
          </p:cNvPr>
          <p:cNvSpPr/>
          <p:nvPr/>
        </p:nvSpPr>
        <p:spPr>
          <a:xfrm>
            <a:off x="9304637" y="298621"/>
            <a:ext cx="2631989" cy="6260757"/>
          </a:xfrm>
          <a:prstGeom prst="roundRect">
            <a:avLst/>
          </a:prstGeom>
          <a:solidFill>
            <a:schemeClr val="accent1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F064EAD-80ED-544C-B535-FE794FB3F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8205" y="556054"/>
            <a:ext cx="2508421" cy="1540476"/>
          </a:xfrm>
        </p:spPr>
        <p:txBody>
          <a:bodyPr>
            <a:normAutofit/>
          </a:bodyPr>
          <a:lstStyle/>
          <a:p>
            <a:r>
              <a:rPr lang="pl-PL" cap="none" dirty="0"/>
              <a:t>Czas do </a:t>
            </a:r>
            <a:br>
              <a:rPr lang="pl-PL" cap="none" dirty="0"/>
            </a:br>
            <a:r>
              <a:rPr lang="pl-PL" cap="none" dirty="0"/>
              <a:t>pracy!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EBF4B6C-D089-8E40-8A30-5C8B60C36797}"/>
              </a:ext>
            </a:extLst>
          </p:cNvPr>
          <p:cNvSpPr txBox="1">
            <a:spLocks/>
          </p:cNvSpPr>
          <p:nvPr/>
        </p:nvSpPr>
        <p:spPr>
          <a:xfrm>
            <a:off x="681681" y="556054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Najwyższy czas przestać narzekać!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A87534A-F6AB-734A-BB6C-B1E678561C78}"/>
              </a:ext>
            </a:extLst>
          </p:cNvPr>
          <p:cNvSpPr txBox="1">
            <a:spLocks/>
          </p:cNvSpPr>
          <p:nvPr/>
        </p:nvSpPr>
        <p:spPr>
          <a:xfrm>
            <a:off x="3816177" y="1393742"/>
            <a:ext cx="2631989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Nie ma rady!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D96A0E57-5DDF-254F-8E2D-18CEB1F9C32D}"/>
              </a:ext>
            </a:extLst>
          </p:cNvPr>
          <p:cNvSpPr txBox="1">
            <a:spLocks/>
          </p:cNvSpPr>
          <p:nvPr/>
        </p:nvSpPr>
        <p:spPr>
          <a:xfrm>
            <a:off x="329514" y="2395156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Trzeba zakasać rękawy i samemu nauczyć się uczyć!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9CAA1EC-49EB-824F-A9A9-3E348905A92C}"/>
              </a:ext>
            </a:extLst>
          </p:cNvPr>
          <p:cNvSpPr txBox="1">
            <a:spLocks/>
          </p:cNvSpPr>
          <p:nvPr/>
        </p:nvSpPr>
        <p:spPr>
          <a:xfrm>
            <a:off x="1453975" y="3656573"/>
            <a:ext cx="7702382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Za chwilę poznasz metody uczenia się …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D72A831-0069-A646-97D0-18B8944A916F}"/>
              </a:ext>
            </a:extLst>
          </p:cNvPr>
          <p:cNvSpPr txBox="1">
            <a:spLocks/>
          </p:cNvSpPr>
          <p:nvPr/>
        </p:nvSpPr>
        <p:spPr>
          <a:xfrm>
            <a:off x="403654" y="4459760"/>
            <a:ext cx="8900983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cap="none" dirty="0"/>
              <a:t>… czas je zastosować w praktyce.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6EBA6DB0-0A32-D34A-A11A-BB1ECD8CD999}"/>
              </a:ext>
            </a:extLst>
          </p:cNvPr>
          <p:cNvSpPr txBox="1">
            <a:spLocks/>
          </p:cNvSpPr>
          <p:nvPr/>
        </p:nvSpPr>
        <p:spPr>
          <a:xfrm>
            <a:off x="1280980" y="5262947"/>
            <a:ext cx="8443787" cy="6219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cap="none" dirty="0"/>
              <a:t>Zobaczysz! Ułatwisz sobie życie!</a:t>
            </a:r>
          </a:p>
        </p:txBody>
      </p:sp>
    </p:spTree>
    <p:extLst>
      <p:ext uri="{BB962C8B-B14F-4D97-AF65-F5344CB8AC3E}">
        <p14:creationId xmlns:p14="http://schemas.microsoft.com/office/powerpoint/2010/main" val="2357174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9EBEA852-DEE0-B146-A6A8-3E3466D496CB}"/>
              </a:ext>
            </a:extLst>
          </p:cNvPr>
          <p:cNvSpPr txBox="1"/>
          <p:nvPr/>
        </p:nvSpPr>
        <p:spPr>
          <a:xfrm>
            <a:off x="1841158" y="566678"/>
            <a:ext cx="4856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/>
              <a:t>Metoda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35AC61E-04DA-2F4C-91E6-E15EB27F1929}"/>
              </a:ext>
            </a:extLst>
          </p:cNvPr>
          <p:cNvSpPr txBox="1"/>
          <p:nvPr/>
        </p:nvSpPr>
        <p:spPr>
          <a:xfrm>
            <a:off x="1841158" y="1785550"/>
            <a:ext cx="4856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/>
              <a:t>ciekawskiego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EC76AEC-59B7-1547-8F64-3BC1B7AFC55B}"/>
              </a:ext>
            </a:extLst>
          </p:cNvPr>
          <p:cNvSpPr txBox="1"/>
          <p:nvPr/>
        </p:nvSpPr>
        <p:spPr>
          <a:xfrm>
            <a:off x="1841157" y="2921168"/>
            <a:ext cx="4856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/>
              <a:t>dziecka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167AADE-511A-E249-96A9-DFDCD462E2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4671884" y="3103279"/>
            <a:ext cx="5287662" cy="3525108"/>
          </a:xfrm>
          <a:prstGeom prst="rect">
            <a:avLst/>
          </a:prstGeom>
        </p:spPr>
      </p:pic>
      <p:pic>
        <p:nvPicPr>
          <p:cNvPr id="3" name="Grafika 2" descr="Znak zapytania">
            <a:extLst>
              <a:ext uri="{FF2B5EF4-FFF2-40B4-BE49-F238E27FC236}">
                <a16:creationId xmlns:a16="http://schemas.microsoft.com/office/drawing/2014/main" id="{D96087F7-C397-0246-8BE0-1F8012F9E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6323" y="1074509"/>
            <a:ext cx="3676135" cy="36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74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az 35">
            <a:extLst>
              <a:ext uri="{FF2B5EF4-FFF2-40B4-BE49-F238E27FC236}">
                <a16:creationId xmlns:a16="http://schemas.microsoft.com/office/drawing/2014/main" id="{D42E6046-A206-FF42-9FA3-EDCEF750BE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tretch>
            <a:fillRect/>
          </a:stretch>
        </p:blipFill>
        <p:spPr>
          <a:xfrm>
            <a:off x="4662238" y="983486"/>
            <a:ext cx="7336541" cy="4891027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22885A0-A740-3F46-81E4-7F7310A69158}"/>
              </a:ext>
            </a:extLst>
          </p:cNvPr>
          <p:cNvSpPr txBox="1"/>
          <p:nvPr/>
        </p:nvSpPr>
        <p:spPr>
          <a:xfrm>
            <a:off x="116860" y="0"/>
            <a:ext cx="4742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/>
              <a:t>Metoda ciekawskiego dziecka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10CFCAD-D3F5-DB40-81C3-E7B912336AEA}"/>
              </a:ext>
            </a:extLst>
          </p:cNvPr>
          <p:cNvSpPr txBox="1"/>
          <p:nvPr/>
        </p:nvSpPr>
        <p:spPr>
          <a:xfrm>
            <a:off x="2909750" y="5615746"/>
            <a:ext cx="8912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A oto przykłady: Dlaczego to, że Warszawa jest stolicą Polski ma sens? Dlaczego to, a nie inne miasto?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6B7DA99-EB4A-5848-B915-9B11B2877003}"/>
              </a:ext>
            </a:extLst>
          </p:cNvPr>
          <p:cNvSpPr txBox="1"/>
          <p:nvPr/>
        </p:nvSpPr>
        <p:spPr>
          <a:xfrm>
            <a:off x="388619" y="1111198"/>
            <a:ext cx="36608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Pytaj, jaki jest sens informacji, którą poznajesz. Nada się każde pytanie, które zadałoby ciekawskie dziecko.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3772302-C179-1B46-9F7C-560E5E91BC99}"/>
              </a:ext>
            </a:extLst>
          </p:cNvPr>
          <p:cNvSpPr txBox="1"/>
          <p:nvPr/>
        </p:nvSpPr>
        <p:spPr>
          <a:xfrm>
            <a:off x="5672003" y="1226865"/>
            <a:ext cx="49410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/>
              <a:t>Dlaczego ... ? </a:t>
            </a:r>
          </a:p>
          <a:p>
            <a:r>
              <a:rPr lang="pl-PL" sz="4000" dirty="0"/>
              <a:t>Jak to jest możliwe ...?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B8601CEC-2C97-A94A-A187-EDF0ADE5AC30}"/>
              </a:ext>
            </a:extLst>
          </p:cNvPr>
          <p:cNvSpPr txBox="1"/>
          <p:nvPr/>
        </p:nvSpPr>
        <p:spPr>
          <a:xfrm>
            <a:off x="5454288" y="3858217"/>
            <a:ext cx="669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To niby oczywiste, ale ... odpowiadaj na postawione pytania. Odpowiedzi masz w materiałach do nauki.</a:t>
            </a:r>
          </a:p>
        </p:txBody>
      </p:sp>
      <p:sp>
        <p:nvSpPr>
          <p:cNvPr id="38" name="Prążkowana strzałka w prawo 37">
            <a:extLst>
              <a:ext uri="{FF2B5EF4-FFF2-40B4-BE49-F238E27FC236}">
                <a16:creationId xmlns:a16="http://schemas.microsoft.com/office/drawing/2014/main" id="{26464500-888F-A543-A417-080B24F390FA}"/>
              </a:ext>
            </a:extLst>
          </p:cNvPr>
          <p:cNvSpPr/>
          <p:nvPr/>
        </p:nvSpPr>
        <p:spPr>
          <a:xfrm>
            <a:off x="4194211" y="4037057"/>
            <a:ext cx="1142455" cy="66172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96F456F5-E12C-7E46-90D2-537BE5D86DC3}"/>
              </a:ext>
            </a:extLst>
          </p:cNvPr>
          <p:cNvSpPr txBox="1"/>
          <p:nvPr/>
        </p:nvSpPr>
        <p:spPr>
          <a:xfrm>
            <a:off x="301048" y="3903747"/>
            <a:ext cx="3895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Lepiej zapamiętasz informacje, które wydają Ci się racjonalne i zgodne </a:t>
            </a:r>
          </a:p>
          <a:p>
            <a:r>
              <a:rPr lang="pl-PL" sz="2400" dirty="0"/>
              <a:t>z logiką.</a:t>
            </a:r>
          </a:p>
        </p:txBody>
      </p:sp>
      <p:sp>
        <p:nvSpPr>
          <p:cNvPr id="37" name="Prążkowana strzałka w prawo 36">
            <a:extLst>
              <a:ext uri="{FF2B5EF4-FFF2-40B4-BE49-F238E27FC236}">
                <a16:creationId xmlns:a16="http://schemas.microsoft.com/office/drawing/2014/main" id="{7CA51C4C-2F9F-0646-AC9F-A86669D37298}"/>
              </a:ext>
            </a:extLst>
          </p:cNvPr>
          <p:cNvSpPr/>
          <p:nvPr/>
        </p:nvSpPr>
        <p:spPr>
          <a:xfrm>
            <a:off x="4197046" y="1567471"/>
            <a:ext cx="1142455" cy="66172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7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" presetID="2" presetClass="entr" presetSubtype="2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0"/>
                            </p:stCondLst>
                            <p:childTnLst>
                              <p:par>
                                <p:cTn id="32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3" grpId="0"/>
      <p:bldP spid="38" grpId="0" animBg="1"/>
      <p:bldP spid="35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201C324-FB94-DC42-B401-79D65D123EF9}"/>
              </a:ext>
            </a:extLst>
          </p:cNvPr>
          <p:cNvSpPr txBox="1"/>
          <p:nvPr/>
        </p:nvSpPr>
        <p:spPr>
          <a:xfrm>
            <a:off x="751114" y="5840998"/>
            <a:ext cx="8079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Dzięki tej metodzie możesz pogodzić systematyczne uczenie się z obowiązkami życia codziennego.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9E4487D-EA41-AE40-AB88-922B44512DB5}"/>
              </a:ext>
            </a:extLst>
          </p:cNvPr>
          <p:cNvSpPr txBox="1"/>
          <p:nvPr/>
        </p:nvSpPr>
        <p:spPr>
          <a:xfrm>
            <a:off x="520339" y="1456685"/>
            <a:ext cx="8310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Rozłóż naukę na kilka sesji oddzielonych w czasie. Pozwól sobie na zapomnienie, aby później wysilić pamięć.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6B1D787-00BF-844F-82A3-7A54EAE56C81}"/>
              </a:ext>
            </a:extLst>
          </p:cNvPr>
          <p:cNvSpPr txBox="1"/>
          <p:nvPr/>
        </p:nvSpPr>
        <p:spPr>
          <a:xfrm>
            <a:off x="520339" y="2996088"/>
            <a:ext cx="8310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Sam musisz zdecydować, czy przerwy między sesjami będą długie, czy krótkie.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428D17F-EC3B-E542-B71F-B76A41BF8431}"/>
              </a:ext>
            </a:extLst>
          </p:cNvPr>
          <p:cNvSpPr txBox="1"/>
          <p:nvPr/>
        </p:nvSpPr>
        <p:spPr>
          <a:xfrm>
            <a:off x="520339" y="4258492"/>
            <a:ext cx="8310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Rozpraszając w czasie uczenie się, eliminujesz "kucie </a:t>
            </a:r>
          </a:p>
          <a:p>
            <a:r>
              <a:rPr lang="pl-PL" sz="2400" dirty="0"/>
              <a:t>na blachę" w ostatnim momencie, co zawsze powoduje zapomnienie.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E6A73C1-BC71-8247-8874-13D8BA979B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830491" y="0"/>
            <a:ext cx="3361509" cy="696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0C541D3-24A9-A84F-87BA-99D8582D837A}"/>
              </a:ext>
            </a:extLst>
          </p:cNvPr>
          <p:cNvSpPr txBox="1"/>
          <p:nvPr/>
        </p:nvSpPr>
        <p:spPr>
          <a:xfrm>
            <a:off x="520338" y="2198412"/>
            <a:ext cx="85714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800" dirty="0"/>
              <a:t>Metoda tancerki</a:t>
            </a:r>
          </a:p>
        </p:txBody>
      </p:sp>
    </p:spTree>
    <p:extLst>
      <p:ext uri="{BB962C8B-B14F-4D97-AF65-F5344CB8AC3E}">
        <p14:creationId xmlns:p14="http://schemas.microsoft.com/office/powerpoint/2010/main" val="226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 -0.32778 " pathEditMode="relative" ptsTypes="AA">
                                      <p:cBhvr>
                                        <p:cTn id="10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50"/>
                            </p:stCondLst>
                            <p:childTnLst>
                              <p:par>
                                <p:cTn id="16" presetID="10" presetClass="entr" presetSubtype="0" repeatCount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3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  <p:bldP spid="7" grpId="0"/>
      <p:bldP spid="9" grpId="0"/>
      <p:bldP spid="14" grpId="0" build="allAtOnce"/>
      <p:bldP spid="14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8CB8A62-A303-AB41-AAB3-A15880ECA6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88274" y="29828"/>
            <a:ext cx="3418114" cy="2612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1A7318D-2115-814D-804C-C68AC25B6A8C}"/>
              </a:ext>
            </a:extLst>
          </p:cNvPr>
          <p:cNvSpPr txBox="1"/>
          <p:nvPr/>
        </p:nvSpPr>
        <p:spPr>
          <a:xfrm>
            <a:off x="1157877" y="5424658"/>
            <a:ext cx="5133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Ludzie lubią uczyć się blokowo - układają sobie materiały, uczą się jednej partii i przechodzą do drugiej.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B6513DD-9ADD-9A48-BBAA-451BF743CA04}"/>
              </a:ext>
            </a:extLst>
          </p:cNvPr>
          <p:cNvSpPr txBox="1"/>
          <p:nvPr/>
        </p:nvSpPr>
        <p:spPr>
          <a:xfrm>
            <a:off x="3857171" y="1588207"/>
            <a:ext cx="8028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Bądź jak Muhammad Ali! Mieszaj kolejność elementów składowych zagadnień i przeplataj ćwiczenia z różnych działów.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AAC3BC6-3AF7-7249-B8AE-938880E65F17}"/>
              </a:ext>
            </a:extLst>
          </p:cNvPr>
          <p:cNvSpPr txBox="1"/>
          <p:nvPr/>
        </p:nvSpPr>
        <p:spPr>
          <a:xfrm>
            <a:off x="888274" y="2582094"/>
            <a:ext cx="11129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Rozsądnie utrudniaj sobie naukę. Doprowadź do sytuacji, kiedy Twój mózg się zmęczy. Większy wysiłek to Twój sprzymierzeńca.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76B980-280F-F045-B856-379CD2C708C9}"/>
              </a:ext>
            </a:extLst>
          </p:cNvPr>
          <p:cNvSpPr txBox="1"/>
          <p:nvPr/>
        </p:nvSpPr>
        <p:spPr>
          <a:xfrm>
            <a:off x="888274" y="3790377"/>
            <a:ext cx="5207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Wielu uczniów uważa mieszanie materiałów za nieintuicyjne </a:t>
            </a:r>
          </a:p>
          <a:p>
            <a:r>
              <a:rPr lang="pl-PL" sz="2400" dirty="0"/>
              <a:t>i niewłaściwe.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0BBBB26-2EB0-414C-AE7E-2073FDC8A83C}"/>
              </a:ext>
            </a:extLst>
          </p:cNvPr>
          <p:cNvSpPr txBox="1"/>
          <p:nvPr/>
        </p:nvSpPr>
        <p:spPr>
          <a:xfrm>
            <a:off x="6502037" y="4351996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Nie bądź jak większość uczniów!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69BFF22-1867-1742-BE44-81517C2B17F3}"/>
              </a:ext>
            </a:extLst>
          </p:cNvPr>
          <p:cNvSpPr txBox="1"/>
          <p:nvPr/>
        </p:nvSpPr>
        <p:spPr>
          <a:xfrm>
            <a:off x="6502037" y="3790377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Sprawdź! Zobaczysz, jakie to skuteczne.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02E28E9-DF5A-7C44-B307-55F8791BF675}"/>
              </a:ext>
            </a:extLst>
          </p:cNvPr>
          <p:cNvSpPr txBox="1"/>
          <p:nvPr/>
        </p:nvSpPr>
        <p:spPr>
          <a:xfrm>
            <a:off x="6979920" y="5508497"/>
            <a:ext cx="37621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Zamiast stałego układu zastosuj mieszanie działów.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3302A4C-75F5-CE45-9795-F93617F52DFE}"/>
              </a:ext>
            </a:extLst>
          </p:cNvPr>
          <p:cNvSpPr txBox="1"/>
          <p:nvPr/>
        </p:nvSpPr>
        <p:spPr>
          <a:xfrm>
            <a:off x="1282338" y="2660670"/>
            <a:ext cx="889362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7200" b="1" dirty="0">
                <a:ln w="25400"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Metoda króla boksu</a:t>
            </a:r>
          </a:p>
        </p:txBody>
      </p:sp>
    </p:spTree>
    <p:extLst>
      <p:ext uri="{BB962C8B-B14F-4D97-AF65-F5344CB8AC3E}">
        <p14:creationId xmlns:p14="http://schemas.microsoft.com/office/powerpoint/2010/main" val="319209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1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875E-6 -2.96296E-6 L 0.1569 -0.355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901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701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351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551"/>
                            </p:stCondLst>
                            <p:childTnLst>
                              <p:par>
                                <p:cTn id="2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551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351"/>
                            </p:stCondLst>
                            <p:childTnLst>
                              <p:par>
                                <p:cTn id="3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351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8301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3" grpId="1"/>
      <p:bldP spid="15" grpId="0"/>
      <p:bldP spid="15" grpId="1"/>
      <p:bldP spid="17" grpId="0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C70358C-FBAE-2443-9DD0-C317E83C4F4F}"/>
              </a:ext>
            </a:extLst>
          </p:cNvPr>
          <p:cNvSpPr txBox="1"/>
          <p:nvPr/>
        </p:nvSpPr>
        <p:spPr>
          <a:xfrm>
            <a:off x="4114800" y="5382003"/>
            <a:ext cx="7129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Zamiast kolejny raz czytać biernie jakiś tekst - sprawdź, ile z niego pamiętasz.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9D56FB4-D2B7-E648-9AF1-CAA484B8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63" b="91331" l="9744" r="89776">
                        <a14:foregroundMark x1="24121" y1="89919" x2="28594" y2="91532"/>
                        <a14:foregroundMark x1="28594" y1="91532" x2="29872" y2="89718"/>
                        <a14:foregroundMark x1="60863" y1="9879" x2="63578" y2="7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75212" y="2083697"/>
            <a:ext cx="6093821" cy="430582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0367476-834A-184B-8DD1-7D6C0FF412EF}"/>
              </a:ext>
            </a:extLst>
          </p:cNvPr>
          <p:cNvSpPr txBox="1"/>
          <p:nvPr/>
        </p:nvSpPr>
        <p:spPr>
          <a:xfrm>
            <a:off x="1952895" y="2114003"/>
            <a:ext cx="8475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Ucz się na swoich pomyłkach. Nie próbuj im na siłę zapobiegać.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4D26551-20A0-574E-9433-4291E287B28B}"/>
              </a:ext>
            </a:extLst>
          </p:cNvPr>
          <p:cNvSpPr txBox="1"/>
          <p:nvPr/>
        </p:nvSpPr>
        <p:spPr>
          <a:xfrm>
            <a:off x="4114800" y="2864307"/>
            <a:ext cx="7576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Wysiłek umysłowy związany z próbą przypomnienia sobie poprawnej odpowiedzi jest wydajniejszy niż kolejne czytanie tekstu.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5BF6AFD-0CC3-4B45-837B-9149688EE040}"/>
              </a:ext>
            </a:extLst>
          </p:cNvPr>
          <p:cNvSpPr txBox="1"/>
          <p:nvPr/>
        </p:nvSpPr>
        <p:spPr>
          <a:xfrm>
            <a:off x="4114799" y="3859644"/>
            <a:ext cx="7419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Sprawdzaj swoją wiedzę prostymi testami - sam możesz je wymyślać.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62B6C88-5184-ED4E-961D-29A99FAC270B}"/>
              </a:ext>
            </a:extLst>
          </p:cNvPr>
          <p:cNvSpPr txBox="1"/>
          <p:nvPr/>
        </p:nvSpPr>
        <p:spPr>
          <a:xfrm>
            <a:off x="4114799" y="4563674"/>
            <a:ext cx="71290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Co więcej - sprawdź swoją wiedzę przed nauką. Będziesz wiedzieć, na co zwrócić uwagę.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DDACE72-7CD6-2B42-8B4B-9F4755FC36B1}"/>
              </a:ext>
            </a:extLst>
          </p:cNvPr>
          <p:cNvSpPr/>
          <p:nvPr/>
        </p:nvSpPr>
        <p:spPr>
          <a:xfrm>
            <a:off x="1763487" y="1956743"/>
            <a:ext cx="9927770" cy="8130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3D313E4-F8A1-F94B-BBD5-0840E5297336}"/>
              </a:ext>
            </a:extLst>
          </p:cNvPr>
          <p:cNvSpPr/>
          <p:nvPr/>
        </p:nvSpPr>
        <p:spPr>
          <a:xfrm>
            <a:off x="3824150" y="3631246"/>
            <a:ext cx="7867106" cy="813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54E342E-400B-A943-B52C-833A5914B394}"/>
              </a:ext>
            </a:extLst>
          </p:cNvPr>
          <p:cNvSpPr/>
          <p:nvPr/>
        </p:nvSpPr>
        <p:spPr>
          <a:xfrm>
            <a:off x="3824150" y="4485134"/>
            <a:ext cx="7419703" cy="813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F07C648E-F6B0-8D43-A90C-22EA257F3665}"/>
              </a:ext>
            </a:extLst>
          </p:cNvPr>
          <p:cNvSpPr/>
          <p:nvPr/>
        </p:nvSpPr>
        <p:spPr>
          <a:xfrm>
            <a:off x="3824150" y="5339022"/>
            <a:ext cx="7419703" cy="7845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46FDCC64-36A8-8742-B560-992A9DEF31A4}"/>
              </a:ext>
            </a:extLst>
          </p:cNvPr>
          <p:cNvSpPr/>
          <p:nvPr/>
        </p:nvSpPr>
        <p:spPr>
          <a:xfrm>
            <a:off x="3824150" y="2793995"/>
            <a:ext cx="7867106" cy="813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5ACE940-3086-EB4B-AFC5-0BCAAF455E5C}"/>
              </a:ext>
            </a:extLst>
          </p:cNvPr>
          <p:cNvSpPr txBox="1"/>
          <p:nvPr/>
        </p:nvSpPr>
        <p:spPr>
          <a:xfrm>
            <a:off x="1763487" y="2239997"/>
            <a:ext cx="10407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</a:rPr>
              <a:t>Metoda testu zderzeniowego</a:t>
            </a:r>
          </a:p>
        </p:txBody>
      </p:sp>
    </p:spTree>
    <p:extLst>
      <p:ext uri="{BB962C8B-B14F-4D97-AF65-F5344CB8AC3E}">
        <p14:creationId xmlns:p14="http://schemas.microsoft.com/office/powerpoint/2010/main" val="9588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6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-0.05247 -0.2588 " pathEditMode="relative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6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6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6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6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6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6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7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6B909F44-0FD3-CF46-AC2E-A100C3D6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136865" y="3429152"/>
            <a:ext cx="4602480" cy="342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id="{0C94E659-8F16-F04B-8FCE-E00F456AAC15}"/>
              </a:ext>
            </a:extLst>
          </p:cNvPr>
          <p:cNvSpPr/>
          <p:nvPr/>
        </p:nvSpPr>
        <p:spPr>
          <a:xfrm>
            <a:off x="9509757" y="341179"/>
            <a:ext cx="2403566" cy="2340259"/>
          </a:xfrm>
          <a:prstGeom prst="ellipse">
            <a:avLst/>
          </a:prstGeom>
          <a:solidFill>
            <a:srgbClr val="B01CB0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597C34A6-FFC9-0F43-AE46-C30B6A94160B}"/>
              </a:ext>
            </a:extLst>
          </p:cNvPr>
          <p:cNvSpPr/>
          <p:nvPr/>
        </p:nvSpPr>
        <p:spPr>
          <a:xfrm>
            <a:off x="1239875" y="3999594"/>
            <a:ext cx="3162304" cy="2808986"/>
          </a:xfrm>
          <a:prstGeom prst="ellipse">
            <a:avLst/>
          </a:prstGeom>
          <a:solidFill>
            <a:srgbClr val="B01CB0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B2AFE61-3B0F-0B4C-84E5-F850B4E84B96}"/>
              </a:ext>
            </a:extLst>
          </p:cNvPr>
          <p:cNvSpPr txBox="1"/>
          <p:nvPr/>
        </p:nvSpPr>
        <p:spPr>
          <a:xfrm>
            <a:off x="1920781" y="4517630"/>
            <a:ext cx="19039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Różnorodność miejsc do nauki tworzy dodatkowe miejsce </a:t>
            </a:r>
          </a:p>
          <a:p>
            <a:pPr algn="ctr"/>
            <a:r>
              <a:rPr lang="pl-PL" dirty="0"/>
              <a:t>w pamięci.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AE2A880C-5A51-F74F-8EB3-0F067A47490D}"/>
              </a:ext>
            </a:extLst>
          </p:cNvPr>
          <p:cNvSpPr/>
          <p:nvPr/>
        </p:nvSpPr>
        <p:spPr>
          <a:xfrm>
            <a:off x="8725990" y="3605349"/>
            <a:ext cx="3187334" cy="2911472"/>
          </a:xfrm>
          <a:prstGeom prst="ellipse">
            <a:avLst/>
          </a:prstGeom>
          <a:solidFill>
            <a:srgbClr val="B01CB0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113C37A-03AA-4846-A4A9-A9F483D34D99}"/>
              </a:ext>
            </a:extLst>
          </p:cNvPr>
          <p:cNvSpPr txBox="1"/>
          <p:nvPr/>
        </p:nvSpPr>
        <p:spPr>
          <a:xfrm>
            <a:off x="9834700" y="928895"/>
            <a:ext cx="1778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Zmieniaj okoliczności, w których się uczysz.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6D2A4F4C-A9D3-4644-ADC8-60AAF39DB03F}"/>
              </a:ext>
            </a:extLst>
          </p:cNvPr>
          <p:cNvSpPr/>
          <p:nvPr/>
        </p:nvSpPr>
        <p:spPr>
          <a:xfrm>
            <a:off x="5083085" y="2012700"/>
            <a:ext cx="3495955" cy="3330009"/>
          </a:xfrm>
          <a:prstGeom prst="ellipse">
            <a:avLst/>
          </a:prstGeom>
          <a:solidFill>
            <a:srgbClr val="B01CB0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18D2364-89AD-AB4D-BC66-B7D4C86F6F5F}"/>
              </a:ext>
            </a:extLst>
          </p:cNvPr>
          <p:cNvSpPr txBox="1"/>
          <p:nvPr/>
        </p:nvSpPr>
        <p:spPr>
          <a:xfrm>
            <a:off x="9148383" y="4370834"/>
            <a:ext cx="2422591" cy="1531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Sprawdź też, </a:t>
            </a:r>
          </a:p>
          <a:p>
            <a:pPr algn="ctr"/>
            <a:r>
              <a:rPr lang="pl-PL" dirty="0"/>
              <a:t>czy w nauce pomaga ci muzyka - np. spokojne dźwięki fortepianu.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9B6E11-AE89-8847-95F1-14163E57878D}"/>
              </a:ext>
            </a:extLst>
          </p:cNvPr>
          <p:cNvSpPr txBox="1"/>
          <p:nvPr/>
        </p:nvSpPr>
        <p:spPr>
          <a:xfrm>
            <a:off x="5639896" y="2677737"/>
            <a:ext cx="24035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Nie musisz lecieć </a:t>
            </a:r>
          </a:p>
          <a:p>
            <a:pPr algn="ctr"/>
            <a:r>
              <a:rPr lang="pl-PL" dirty="0"/>
              <a:t>na Marsa! Wystarczy raz nauka w pokoju, raz na balkonie, innym razem </a:t>
            </a:r>
          </a:p>
          <a:p>
            <a:pPr algn="ctr"/>
            <a:r>
              <a:rPr lang="pl-PL" dirty="0"/>
              <a:t>w parku.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E035183-4E49-3E40-AE73-07E2BB7B36F8}"/>
              </a:ext>
            </a:extLst>
          </p:cNvPr>
          <p:cNvSpPr txBox="1"/>
          <p:nvPr/>
        </p:nvSpPr>
        <p:spPr>
          <a:xfrm>
            <a:off x="3645777" y="5184864"/>
            <a:ext cx="829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Metoda zmiany miejsca</a:t>
            </a:r>
          </a:p>
        </p:txBody>
      </p:sp>
    </p:spTree>
    <p:extLst>
      <p:ext uri="{BB962C8B-B14F-4D97-AF65-F5344CB8AC3E}">
        <p14:creationId xmlns:p14="http://schemas.microsoft.com/office/powerpoint/2010/main" val="21356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6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-0.17734 -0.68195 " pathEditMode="relative" ptsTypes="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6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8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85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5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4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45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" grpId="0"/>
      <p:bldP spid="15" grpId="0" animBg="1"/>
      <p:bldP spid="5" grpId="0"/>
      <p:bldP spid="14" grpId="0" animBg="1"/>
      <p:bldP spid="7" grpId="0"/>
      <p:bldP spid="9" grpId="0"/>
      <p:bldP spid="16" grpId="0"/>
      <p:bldP spid="1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Sklepienie niebieskie">
  <a:themeElements>
    <a:clrScheme name="Sklepienie niebieski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Sklepienie niebieski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lepienie niebiesk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.xml><?xml version="1.0" encoding="utf-8"?>
<a:theme xmlns:a="http://schemas.openxmlformats.org/drawingml/2006/main" name="Znaczek">
  <a:themeElements>
    <a:clrScheme name="Znaczek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4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5.xml><?xml version="1.0" encoding="utf-8"?>
<a:theme xmlns:a="http://schemas.openxmlformats.org/drawingml/2006/main" name="1_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7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8.xml><?xml version="1.0" encoding="utf-8"?>
<a:theme xmlns:a="http://schemas.openxmlformats.org/drawingml/2006/main" name="Obwód">
  <a:themeElements>
    <a:clrScheme name="Obwód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9.xml><?xml version="1.0" encoding="utf-8"?>
<a:theme xmlns:a="http://schemas.openxmlformats.org/drawingml/2006/main" name="1_Obwód">
  <a:themeElements>
    <a:clrScheme name="Obwó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48D2936B1DFE428205BEB77000F547" ma:contentTypeVersion="11" ma:contentTypeDescription="Utwórz nowy dokument." ma:contentTypeScope="" ma:versionID="85afe3b74eeb11e9341e56813237a056">
  <xsd:schema xmlns:xsd="http://www.w3.org/2001/XMLSchema" xmlns:xs="http://www.w3.org/2001/XMLSchema" xmlns:p="http://schemas.microsoft.com/office/2006/metadata/properties" xmlns:ns2="65306efb-8c66-433a-bb17-07b6a28cf08d" xmlns:ns3="d96e21c2-98d7-4617-974a-1eb345a7217e" targetNamespace="http://schemas.microsoft.com/office/2006/metadata/properties" ma:root="true" ma:fieldsID="f210d12b1a22f97e9ffa4c290a8c9eee" ns2:_="" ns3:_="">
    <xsd:import namespace="65306efb-8c66-433a-bb17-07b6a28cf08d"/>
    <xsd:import namespace="d96e21c2-98d7-4617-974a-1eb345a721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06efb-8c66-433a-bb17-07b6a28cf0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e21c2-98d7-4617-974a-1eb345a7217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CDC425-CD9E-4B79-8B00-5C2D9D8F50D4}"/>
</file>

<file path=customXml/itemProps2.xml><?xml version="1.0" encoding="utf-8"?>
<ds:datastoreItem xmlns:ds="http://schemas.openxmlformats.org/officeDocument/2006/customXml" ds:itemID="{58E22380-6A3A-4251-A5E3-FCF7292E9C23}"/>
</file>

<file path=customXml/itemProps3.xml><?xml version="1.0" encoding="utf-8"?>
<ds:datastoreItem xmlns:ds="http://schemas.openxmlformats.org/officeDocument/2006/customXml" ds:itemID="{C8FA8B37-34A6-4B44-9A8A-F540E9CC0201}"/>
</file>

<file path=docProps/app.xml><?xml version="1.0" encoding="utf-8"?>
<Properties xmlns="http://schemas.openxmlformats.org/officeDocument/2006/extended-properties" xmlns:vt="http://schemas.openxmlformats.org/officeDocument/2006/docPropsVTypes">
  <Template>{6BCDCEB1-94D1-614D-8720-8D9AC6DF02DF}tf10001058</Template>
  <TotalTime>1024</TotalTime>
  <Words>1061</Words>
  <Application>Microsoft Macintosh PowerPoint</Application>
  <PresentationFormat>Panoramiczny</PresentationFormat>
  <Paragraphs>145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9</vt:i4>
      </vt:variant>
      <vt:variant>
        <vt:lpstr>Tytuły slajdów</vt:lpstr>
      </vt:variant>
      <vt:variant>
        <vt:i4>18</vt:i4>
      </vt:variant>
    </vt:vector>
  </HeadingPairs>
  <TitlesOfParts>
    <vt:vector size="40" baseType="lpstr">
      <vt:lpstr>APPLE CHANCERY</vt:lpstr>
      <vt:lpstr>Arial</vt:lpstr>
      <vt:lpstr>Calibri</vt:lpstr>
      <vt:lpstr>Calibri Light</vt:lpstr>
      <vt:lpstr>Century Gothic</vt:lpstr>
      <vt:lpstr>Chalkboard SE</vt:lpstr>
      <vt:lpstr>Garamond</vt:lpstr>
      <vt:lpstr>Gill Sans MT</vt:lpstr>
      <vt:lpstr>Impact</vt:lpstr>
      <vt:lpstr>Segoe Print</vt:lpstr>
      <vt:lpstr>Trebuchet MS</vt:lpstr>
      <vt:lpstr>Tw Cen MT</vt:lpstr>
      <vt:lpstr>Wingdings 3</vt:lpstr>
      <vt:lpstr>Sklepienie niebieskie</vt:lpstr>
      <vt:lpstr>Faseta</vt:lpstr>
      <vt:lpstr>Znaczek</vt:lpstr>
      <vt:lpstr>Smuga</vt:lpstr>
      <vt:lpstr>1_Smuga</vt:lpstr>
      <vt:lpstr>Para</vt:lpstr>
      <vt:lpstr>Organiczny</vt:lpstr>
      <vt:lpstr>Obwód</vt:lpstr>
      <vt:lpstr>1_Obwód</vt:lpstr>
      <vt:lpstr>Strategie uczenia się</vt:lpstr>
      <vt:lpstr>Zadaj sobie  kilka pytań</vt:lpstr>
      <vt:lpstr>Czas do  pracy!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 uczenia się</dc:title>
  <dc:creator>Marcin Wachnicki</dc:creator>
  <cp:lastModifiedBy>Marcin Wachnicki</cp:lastModifiedBy>
  <cp:revision>4</cp:revision>
  <dcterms:created xsi:type="dcterms:W3CDTF">2022-09-25T16:19:58Z</dcterms:created>
  <dcterms:modified xsi:type="dcterms:W3CDTF">2022-10-05T06:12:55Z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0x0101005348D2936B1DFE428205BEB77000F547</vt:lpwstr>
  </property>
</Properties>
</file>