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6" r:id="rId4"/>
    <p:sldMasterId id="2147483714" r:id="rId5"/>
    <p:sldMasterId id="2147483732" r:id="rId6"/>
  </p:sldMasterIdLst>
  <p:notesMasterIdLst>
    <p:notesMasterId r:id="rId39"/>
  </p:notesMasterIdLst>
  <p:sldIdLst>
    <p:sldId id="256" r:id="rId7"/>
    <p:sldId id="258" r:id="rId8"/>
    <p:sldId id="277" r:id="rId9"/>
    <p:sldId id="269" r:id="rId10"/>
    <p:sldId id="270" r:id="rId11"/>
    <p:sldId id="271" r:id="rId12"/>
    <p:sldId id="272" r:id="rId13"/>
    <p:sldId id="266" r:id="rId14"/>
    <p:sldId id="261" r:id="rId15"/>
    <p:sldId id="260" r:id="rId16"/>
    <p:sldId id="278" r:id="rId17"/>
    <p:sldId id="279" r:id="rId18"/>
    <p:sldId id="259" r:id="rId19"/>
    <p:sldId id="273" r:id="rId20"/>
    <p:sldId id="274" r:id="rId21"/>
    <p:sldId id="275" r:id="rId22"/>
    <p:sldId id="276" r:id="rId23"/>
    <p:sldId id="267" r:id="rId24"/>
    <p:sldId id="280" r:id="rId25"/>
    <p:sldId id="262" r:id="rId26"/>
    <p:sldId id="264" r:id="rId27"/>
    <p:sldId id="281" r:id="rId28"/>
    <p:sldId id="285" r:id="rId29"/>
    <p:sldId id="286" r:id="rId30"/>
    <p:sldId id="287" r:id="rId31"/>
    <p:sldId id="268" r:id="rId32"/>
    <p:sldId id="288" r:id="rId33"/>
    <p:sldId id="284" r:id="rId34"/>
    <p:sldId id="283" r:id="rId35"/>
    <p:sldId id="290" r:id="rId36"/>
    <p:sldId id="289" r:id="rId37"/>
    <p:sldId id="263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7"/>
    <a:srgbClr val="FFD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66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1C72D-7C17-492F-B2D2-492E4D3DEA6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62B26-DAEF-4804-B3A1-9B9301C3F58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6132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62B26-DAEF-4804-B3A1-9B9301C3F585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08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62B26-DAEF-4804-B3A1-9B9301C3F585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244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905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560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325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213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69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018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47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296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391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94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46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5787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35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93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776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000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83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45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777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089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22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1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2560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12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42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70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7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23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08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83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79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70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46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7704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2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01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69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7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233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65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37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7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0071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08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48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36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208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01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50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488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45244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88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04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012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93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6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205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435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300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387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866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828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94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4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0440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34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93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742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36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10762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822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722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156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687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95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51420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45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957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251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51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135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21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7882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191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674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2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7962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374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214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580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711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77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665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1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image" Target="../media/image1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EAC27-E4D3-4108-B0FB-544C9AE3432E}" type="datetimeFigureOut">
              <a:rPr lang="pl-PL" smtClean="0"/>
              <a:pPr/>
              <a:t>2017-05-18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BDE2E-03FA-4400-A50B-5E261E8371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108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7A05357-4BC3-468F-957E-222C38E98509}" type="datetimeFigureOut">
              <a:rPr lang="pl-PL" smtClean="0">
                <a:solidFill>
                  <a:prstClr val="black"/>
                </a:solidFill>
              </a:rPr>
              <a:pPr/>
              <a:t>2017-05-18</a:t>
            </a:fld>
            <a:endParaRPr lang="pl-P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46BAE21-1681-49D1-A776-14FD1693A6EB}" type="slidenum">
              <a:rPr lang="pl-PL" smtClean="0">
                <a:solidFill>
                  <a:prstClr val="black"/>
                </a:solidFill>
              </a:rPr>
              <a:pPr/>
              <a:t>‹#›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3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5A27C-2FAF-4036-9D51-D3935F2B1655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3D4E6-3F9C-46DC-9618-80755CFAD13E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08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951DF-A0B9-45E3-95CB-C3F8E6969B50}" type="datetimeFigureOut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057CB-178B-4009-855B-45CE0713A770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93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B82B10E-3FD2-4989-86B2-796CEFEEC9F0}" type="datetimeFigureOut">
              <a:rPr lang="pl-PL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2017-05-18</a:t>
            </a:fld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E65B9-87BA-40EA-8A6A-FA6236585363}" type="slidenum">
              <a:rPr lang="pl-P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141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28A1A3F-3CB4-4705-A020-589B6DDAF726}" type="datetimeFigureOut">
              <a:rPr lang="pl-PL" smtClean="0">
                <a:solidFill>
                  <a:prstClr val="white"/>
                </a:solidFill>
              </a:rPr>
              <a:pPr/>
              <a:t>2017-05-18</a:t>
            </a:fld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D8E18E4-92F6-42B7-A5D9-44F30141F5C0}" type="slidenum">
              <a:rPr lang="pl-PL" smtClean="0">
                <a:solidFill>
                  <a:prstClr val="white"/>
                </a:solidFill>
              </a:rPr>
              <a:pPr/>
              <a:t>‹#›</a:t>
            </a:fld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25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9" y="216975"/>
            <a:ext cx="11835539" cy="646279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>
                <a:solidFill>
                  <a:schemeClr val="accent1"/>
                </a:solidFill>
              </a:rPr>
              <a:t>K</a:t>
            </a:r>
            <a:r>
              <a:rPr lang="pl-PL" dirty="0" smtClean="0">
                <a:solidFill>
                  <a:schemeClr val="accent1"/>
                </a:solidFill>
              </a:rPr>
              <a:t>ronika projektu</a:t>
            </a: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80828" y="1470026"/>
            <a:ext cx="6630344" cy="1245358"/>
          </a:xfrm>
        </p:spPr>
        <p:txBody>
          <a:bodyPr/>
          <a:lstStyle/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Publiczna Szkoła Podstawowa Nr 4 </a:t>
            </a:r>
          </a:p>
          <a:p>
            <a:r>
              <a:rPr lang="pl-PL" b="1" dirty="0" smtClean="0">
                <a:solidFill>
                  <a:schemeClr val="accent2">
                    <a:lumMod val="50000"/>
                  </a:schemeClr>
                </a:solidFill>
                <a:latin typeface="Baskerville Old Face" panose="02020602080505020303" pitchFamily="18" charset="0"/>
              </a:rPr>
              <a:t>im. św. Kazimierza Jagiellończyka w Radomiu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22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2" y="302217"/>
            <a:ext cx="4835471" cy="271995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360" y="302217"/>
            <a:ext cx="5910020" cy="33243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85" y="3905573"/>
            <a:ext cx="4850969" cy="272867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7" y="3286609"/>
            <a:ext cx="5951349" cy="334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8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1" y="278969"/>
            <a:ext cx="6354305" cy="35742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83" y="278969"/>
            <a:ext cx="4541003" cy="255431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9" y="4041667"/>
            <a:ext cx="4564251" cy="256739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88" y="2948551"/>
            <a:ext cx="6507568" cy="366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9" y="3487119"/>
            <a:ext cx="5734373" cy="320814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0" y="371960"/>
            <a:ext cx="5734373" cy="322558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56" y="371960"/>
            <a:ext cx="5734374" cy="322558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656" y="3526350"/>
            <a:ext cx="5734374" cy="31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777921"/>
            <a:ext cx="10515600" cy="1733267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FFD243"/>
                </a:solidFill>
                <a:latin typeface="Bookman Old Style" panose="02050604050505020204" pitchFamily="18" charset="0"/>
              </a:rPr>
              <a:t>Marzec </a:t>
            </a:r>
            <a:r>
              <a:rPr lang="pl-PL" b="1" dirty="0" smtClean="0">
                <a:solidFill>
                  <a:srgbClr val="FFD243"/>
                </a:solidFill>
                <a:latin typeface="Bookman Old Style" panose="02050604050505020204" pitchFamily="18" charset="0"/>
              </a:rPr>
              <a:t>2017</a:t>
            </a: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940904" y="2148778"/>
            <a:ext cx="108005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pl-PL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	W marcu układaliśmy nowe wyrazy z liter, które tworzą wyrażenie: „DANE OSOBOWE”. Podzieliliśmy się na grupy i … „Czas start!”. Ułożyliśmy dużo nowych wyrazów i świetnie się przy tym bawiliśmy. Dla rekordzistów były  słodkie nagrody. Mniam!</a:t>
            </a:r>
            <a:endParaRPr lang="pl-PL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0" y="3443655"/>
            <a:ext cx="4172076" cy="3129057"/>
          </a:xfrm>
          <a:prstGeom prst="rect">
            <a:avLst/>
          </a:prstGeom>
        </p:spPr>
      </p:pic>
      <p:pic>
        <p:nvPicPr>
          <p:cNvPr id="4" name="Obraz 3" descr="DSC006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460" y="167450"/>
            <a:ext cx="3992273" cy="299420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55" y="167450"/>
            <a:ext cx="3992272" cy="299420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58" y="3479619"/>
            <a:ext cx="3959369" cy="296952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35" y="389058"/>
            <a:ext cx="3401317" cy="255098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16" y="3687709"/>
            <a:ext cx="3404461" cy="2553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46" y="356462"/>
            <a:ext cx="4730858" cy="630781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8" y="356462"/>
            <a:ext cx="4086386" cy="30647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6" y="3849303"/>
            <a:ext cx="2929420" cy="219706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75" y="939586"/>
            <a:ext cx="2531389" cy="189854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23" y="3266179"/>
            <a:ext cx="4200041" cy="3150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0392" y="318052"/>
            <a:ext cx="10515600" cy="6294783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rgbClr val="FFD243"/>
                </a:solidFill>
                <a:latin typeface="Bookman Old Style" pitchFamily="18" charset="0"/>
              </a:rPr>
              <a:t>Kwiecień 2017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	W kwietniu urządziliśmy stoiska prezentujące nasze dotychczasowe dokonania i wymyśliliśmy kolejne nowe rzeczy. Skonstruowaliśmy grę i ułożyliśmy krzyżówki. Z naszych rymowanek zrobiliśmy </a:t>
            </a:r>
            <a:r>
              <a:rPr lang="pl-PL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rozsypankę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wyrazową, zgromadziliśmy różne ulotki,  wierszyki oraz informacje dotyczące ochrony danych osobowych, a także instytucji GIODO, przygotowaliśmy quiz ze słodkimi nagrodami, szukaliśmy informacji w różnych źródłach, także w Internecie. Zaprezentowaliśmy naszym koleżankom i kolegom wszystkie wytwory, które dotychczas udało nam się zgromadzić. Wszyscy świetnie się bawili. 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To 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był wspaniały dzień!</a:t>
            </a:r>
            <a:endParaRPr lang="pl-PL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iermasz gra 6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826" y="265044"/>
            <a:ext cx="6950028" cy="3909391"/>
          </a:xfrm>
          <a:prstGeom prst="rect">
            <a:avLst/>
          </a:prstGeom>
        </p:spPr>
      </p:pic>
      <p:pic>
        <p:nvPicPr>
          <p:cNvPr id="3" name="Obraz 2" descr="kiermasz gra 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3845" y="3114260"/>
            <a:ext cx="6149009" cy="345881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50" y="4056919"/>
            <a:ext cx="4473171" cy="251615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68" y="408936"/>
            <a:ext cx="4357045" cy="2450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6" y="259308"/>
            <a:ext cx="6405349" cy="360300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48" y="2893326"/>
            <a:ext cx="6414447" cy="36081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093" y="259308"/>
            <a:ext cx="4405195" cy="247792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6" y="3998795"/>
            <a:ext cx="4449170" cy="25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24" y="296405"/>
            <a:ext cx="5284922" cy="297276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7" y="3115159"/>
            <a:ext cx="6230319" cy="350455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258" y="296405"/>
            <a:ext cx="3556861" cy="63233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8" y="666426"/>
            <a:ext cx="3388964" cy="190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6166" y="622852"/>
            <a:ext cx="10982738" cy="5340625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Październik 2016</a:t>
            </a:r>
            <a:r>
              <a:rPr lang="pl-PL" sz="4800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/>
            </a:r>
            <a:br>
              <a:rPr lang="pl-PL" sz="4800" b="1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</a:b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	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 październiku rozpoczęła się nasza przygoda z tematyką ochrony danych osobowych. Omówiliśmy i zrozumieliśmy konieczność ochrony danych osobowych. Dzięki podjętym działaniom przy okazji realizacji zadania wywiązała się dyskusja 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na 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temat niebezpiecznych skutków ujawniania danych </a:t>
            </a:r>
            <a:r>
              <a:rPr lang="pl-PL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sobowych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Na dużym formacie wspólnie ułożyliśmy zdanie - klucz 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z 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rozsypanki wyrazowej i omówiliśmy jego znaczenie: „Ostrożnie dobieraj znajomych, oni też ostrożnie Ciebie wybierają." 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Jakie </a:t>
            </a:r>
            <a:r>
              <a:rPr lang="pl-PL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to ciekawe!</a:t>
            </a:r>
            <a:endParaRPr lang="pl-PL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72278"/>
            <a:ext cx="10515600" cy="2663911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FFD243"/>
                </a:solidFill>
                <a:latin typeface="Bookman Old Style" panose="02050604050505020204" pitchFamily="18" charset="0"/>
              </a:rPr>
              <a:t>Maj 2017</a:t>
            </a:r>
            <a:r>
              <a:rPr lang="pl-PL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/>
            </a:r>
            <a:br>
              <a:rPr lang="pl-PL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</a:br>
            <a:r>
              <a:rPr lang="pl-PL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  <a:t/>
            </a:r>
            <a:br>
              <a:rPr lang="pl-PL" dirty="0" smtClean="0">
                <a:solidFill>
                  <a:schemeClr val="accent1"/>
                </a:solidFill>
                <a:latin typeface="Bookman Old Style" panose="02050604050505020204" pitchFamily="18" charset="0"/>
              </a:rPr>
            </a:br>
            <a:r>
              <a:rPr lang="pl-PL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teraz tworzymy tę książkę. Świetna zabawa!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7" y="3084396"/>
            <a:ext cx="5576793" cy="313898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83" y="3084395"/>
            <a:ext cx="5479809" cy="31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8" y="590725"/>
            <a:ext cx="5215829" cy="293581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07" y="3692310"/>
            <a:ext cx="5195839" cy="29245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66" y="590725"/>
            <a:ext cx="5215827" cy="293580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1" y="3692310"/>
            <a:ext cx="5125981" cy="288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809" y="3301139"/>
            <a:ext cx="5776910" cy="325162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86" y="3967566"/>
            <a:ext cx="4397560" cy="24752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700" y="433952"/>
            <a:ext cx="4614537" cy="25973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23" y="433952"/>
            <a:ext cx="5952760" cy="335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4051" y="119465"/>
            <a:ext cx="5712725" cy="1325563"/>
          </a:xfrm>
        </p:spPr>
        <p:txBody>
          <a:bodyPr/>
          <a:lstStyle/>
          <a:p>
            <a:r>
              <a:rPr lang="pl-PL" b="1" dirty="0" smtClean="0">
                <a:solidFill>
                  <a:srgbClr val="FFD243"/>
                </a:solidFill>
                <a:latin typeface="Bookman Old Style" panose="02050604050505020204" pitchFamily="18" charset="0"/>
              </a:rPr>
              <a:t>Tworzymy ankietę</a:t>
            </a:r>
            <a:endParaRPr lang="pl-PL" b="1" dirty="0">
              <a:latin typeface="Baskerville Old Face" panose="02020602080505020303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23164" y="1726963"/>
            <a:ext cx="5413612" cy="483209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dirty="0" smtClean="0"/>
              <a:t>ANKIETA </a:t>
            </a:r>
          </a:p>
          <a:p>
            <a:endParaRPr lang="pl-PL" dirty="0"/>
          </a:p>
          <a:p>
            <a:r>
              <a:rPr lang="pl-PL" b="1" dirty="0" smtClean="0">
                <a:solidFill>
                  <a:srgbClr val="FFE697"/>
                </a:solidFill>
              </a:rPr>
              <a:t>1</a:t>
            </a:r>
            <a:r>
              <a:rPr lang="pl-PL" b="1" dirty="0">
                <a:solidFill>
                  <a:srgbClr val="FFE697"/>
                </a:solidFill>
              </a:rPr>
              <a:t>. Ile masz lat </a:t>
            </a:r>
          </a:p>
          <a:p>
            <a:r>
              <a:rPr lang="pl-PL" dirty="0"/>
              <a:t>□ 8-9</a:t>
            </a:r>
          </a:p>
          <a:p>
            <a:r>
              <a:rPr lang="pl-PL" dirty="0"/>
              <a:t>□ 10-11</a:t>
            </a:r>
          </a:p>
          <a:p>
            <a:r>
              <a:rPr lang="pl-PL" dirty="0"/>
              <a:t>□ 12-13</a:t>
            </a:r>
          </a:p>
          <a:p>
            <a:endParaRPr lang="pl-PL" dirty="0"/>
          </a:p>
          <a:p>
            <a:r>
              <a:rPr lang="pl-PL" b="1" dirty="0">
                <a:solidFill>
                  <a:srgbClr val="FFE697"/>
                </a:solidFill>
              </a:rPr>
              <a:t>2. Jaka jest twoja płeć </a:t>
            </a:r>
          </a:p>
          <a:p>
            <a:r>
              <a:rPr lang="pl-PL" dirty="0"/>
              <a:t>□ dziewczyna</a:t>
            </a:r>
          </a:p>
          <a:p>
            <a:r>
              <a:rPr lang="pl-PL" dirty="0"/>
              <a:t>□ chłopiec</a:t>
            </a:r>
          </a:p>
          <a:p>
            <a:endParaRPr lang="pl-PL" dirty="0"/>
          </a:p>
          <a:p>
            <a:r>
              <a:rPr lang="pl-PL" b="1" dirty="0">
                <a:solidFill>
                  <a:srgbClr val="FFE697"/>
                </a:solidFill>
              </a:rPr>
              <a:t>3. Do której klasy chodzisz</a:t>
            </a:r>
            <a:r>
              <a:rPr lang="pl-PL" b="1" dirty="0" smtClean="0">
                <a:solidFill>
                  <a:srgbClr val="FFE697"/>
                </a:solidFill>
              </a:rPr>
              <a:t>?</a:t>
            </a:r>
            <a:endParaRPr lang="pl-PL" b="1" dirty="0">
              <a:solidFill>
                <a:srgbClr val="FFE697"/>
              </a:solidFill>
            </a:endParaRPr>
          </a:p>
          <a:p>
            <a:r>
              <a:rPr lang="pl-PL" dirty="0"/>
              <a:t>□ pierwszej</a:t>
            </a:r>
          </a:p>
          <a:p>
            <a:r>
              <a:rPr lang="pl-PL" dirty="0"/>
              <a:t>□ drugiej</a:t>
            </a:r>
          </a:p>
          <a:p>
            <a:r>
              <a:rPr lang="pl-PL" dirty="0"/>
              <a:t>□ </a:t>
            </a:r>
            <a:r>
              <a:rPr lang="pl-PL" dirty="0" smtClean="0"/>
              <a:t>trzeciej</a:t>
            </a:r>
          </a:p>
          <a:p>
            <a:endParaRPr lang="pl-PL" dirty="0" smtClean="0"/>
          </a:p>
          <a:p>
            <a:endParaRPr lang="pl-PL" dirty="0"/>
          </a:p>
          <a:p>
            <a:r>
              <a:rPr lang="pl-PL" b="1" dirty="0" smtClean="0">
                <a:solidFill>
                  <a:srgbClr val="FFE697"/>
                </a:solidFill>
              </a:rPr>
              <a:t>4</a:t>
            </a:r>
            <a:r>
              <a:rPr lang="pl-PL" b="1" dirty="0">
                <a:solidFill>
                  <a:srgbClr val="FFE697"/>
                </a:solidFill>
              </a:rPr>
              <a:t>. Gdzie korzystasz </a:t>
            </a:r>
            <a:endParaRPr lang="pl-PL" b="1" dirty="0" smtClean="0">
              <a:solidFill>
                <a:srgbClr val="FFE697"/>
              </a:solidFill>
            </a:endParaRPr>
          </a:p>
          <a:p>
            <a:r>
              <a:rPr lang="pl-PL" b="1" dirty="0" smtClean="0">
                <a:solidFill>
                  <a:srgbClr val="FFE697"/>
                </a:solidFill>
              </a:rPr>
              <a:t>z </a:t>
            </a:r>
            <a:r>
              <a:rPr lang="pl-PL" b="1" dirty="0">
                <a:solidFill>
                  <a:srgbClr val="FFE697"/>
                </a:solidFill>
              </a:rPr>
              <a:t>Internetu </a:t>
            </a:r>
          </a:p>
          <a:p>
            <a:r>
              <a:rPr lang="pl-PL" dirty="0"/>
              <a:t>□ w domu</a:t>
            </a:r>
          </a:p>
          <a:p>
            <a:r>
              <a:rPr lang="pl-PL" dirty="0"/>
              <a:t>□ w szkole</a:t>
            </a:r>
          </a:p>
          <a:p>
            <a:r>
              <a:rPr lang="pl-PL" dirty="0"/>
              <a:t>□ w telefonie komórkowym</a:t>
            </a:r>
          </a:p>
          <a:p>
            <a:r>
              <a:rPr lang="pl-PL" dirty="0"/>
              <a:t>□ w kawiarence internetowej</a:t>
            </a:r>
          </a:p>
          <a:p>
            <a:r>
              <a:rPr lang="pl-PL" dirty="0"/>
              <a:t>□ u przyjaciół w domu</a:t>
            </a:r>
          </a:p>
          <a:p>
            <a:r>
              <a:rPr lang="pl-PL" dirty="0"/>
              <a:t>□ inne miejsce (napisz gdzie jeszcze korzystasz z Internetu) ……………………</a:t>
            </a:r>
          </a:p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6127845" y="954040"/>
            <a:ext cx="59094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E697"/>
                </a:solidFill>
              </a:rPr>
              <a:t>5. W jakim celu korzystasz z Internetu </a:t>
            </a:r>
            <a:endParaRPr lang="pl-PL" b="1" dirty="0" smtClean="0">
              <a:solidFill>
                <a:srgbClr val="FFE697"/>
              </a:solidFill>
            </a:endParaRPr>
          </a:p>
          <a:p>
            <a:r>
              <a:rPr lang="pl-PL" b="1" dirty="0" smtClean="0">
                <a:solidFill>
                  <a:srgbClr val="FFE697"/>
                </a:solidFill>
              </a:rPr>
              <a:t>(</a:t>
            </a:r>
            <a:r>
              <a:rPr lang="pl-PL" b="1" dirty="0">
                <a:solidFill>
                  <a:srgbClr val="FFE697"/>
                </a:solidFill>
              </a:rPr>
              <a:t>możesz zaznaczyć więcej niż jedną odpowiedź</a:t>
            </a:r>
            <a:r>
              <a:rPr lang="pl-PL" b="1" dirty="0" smtClean="0">
                <a:solidFill>
                  <a:srgbClr val="FFE697"/>
                </a:solidFill>
              </a:rPr>
              <a:t>)</a:t>
            </a:r>
            <a:endParaRPr lang="pl-PL" b="1" dirty="0">
              <a:solidFill>
                <a:srgbClr val="FFE697"/>
              </a:solidFill>
            </a:endParaRPr>
          </a:p>
          <a:p>
            <a:r>
              <a:rPr lang="pl-PL" dirty="0"/>
              <a:t>□ dla zabawy (muzyka, gry, video itp.)</a:t>
            </a:r>
          </a:p>
          <a:p>
            <a:r>
              <a:rPr lang="pl-PL" dirty="0"/>
              <a:t>□ w celach edukacyjnych i wyszukiwania informacji </a:t>
            </a:r>
            <a:endParaRPr lang="pl-PL" dirty="0" smtClean="0"/>
          </a:p>
          <a:p>
            <a:r>
              <a:rPr lang="pl-PL" dirty="0" smtClean="0"/>
              <a:t>(</a:t>
            </a:r>
            <a:r>
              <a:rPr lang="pl-PL" dirty="0"/>
              <a:t>np. materiałów do szkoły)</a:t>
            </a:r>
          </a:p>
          <a:p>
            <a:r>
              <a:rPr lang="pl-PL" dirty="0"/>
              <a:t>□ w celach koleżeńskich/ towarzyskich/ społecznych (nawiązywanie i utrzymywanie</a:t>
            </a:r>
          </a:p>
          <a:p>
            <a:r>
              <a:rPr lang="pl-PL" dirty="0"/>
              <a:t>kontaktów, korzystanie z portali społecznościowych itp.)</a:t>
            </a:r>
          </a:p>
          <a:p>
            <a:r>
              <a:rPr lang="pl-PL" dirty="0"/>
              <a:t>□ bez powodu – przeglądanie Internetu bez żadnego konkretnego celu</a:t>
            </a:r>
          </a:p>
          <a:p>
            <a:endParaRPr lang="pl-PL" dirty="0"/>
          </a:p>
          <a:p>
            <a:r>
              <a:rPr lang="pl-PL" b="1" dirty="0">
                <a:solidFill>
                  <a:srgbClr val="FFE697"/>
                </a:solidFill>
              </a:rPr>
              <a:t>6. Czy podajesz swoje prawdziwe dane osobowe w Internecie i gdzie je najczęściej udostępniasz. (jeśli nie wykonujesz żadnej z poniższych czynności w Internecie, </a:t>
            </a:r>
            <a:endParaRPr lang="pl-PL" b="1" dirty="0" smtClean="0">
              <a:solidFill>
                <a:srgbClr val="FFE697"/>
              </a:solidFill>
            </a:endParaRPr>
          </a:p>
          <a:p>
            <a:r>
              <a:rPr lang="pl-PL" b="1" dirty="0" smtClean="0">
                <a:solidFill>
                  <a:srgbClr val="FFE697"/>
                </a:solidFill>
              </a:rPr>
              <a:t>nie </a:t>
            </a:r>
            <a:r>
              <a:rPr lang="pl-PL" b="1" dirty="0">
                <a:solidFill>
                  <a:srgbClr val="FFE697"/>
                </a:solidFill>
              </a:rPr>
              <a:t>zaznaczaj żadnej odpowiedzi</a:t>
            </a:r>
            <a:r>
              <a:rPr lang="pl-PL" b="1" dirty="0" smtClean="0">
                <a:solidFill>
                  <a:srgbClr val="FFE697"/>
                </a:solidFill>
              </a:rPr>
              <a:t>)</a:t>
            </a:r>
            <a:endParaRPr lang="pl-PL" b="1" dirty="0">
              <a:solidFill>
                <a:srgbClr val="FFE697"/>
              </a:solidFill>
            </a:endParaRPr>
          </a:p>
          <a:p>
            <a:r>
              <a:rPr lang="pl-PL" dirty="0"/>
              <a:t>□ mam swój własny adres mailowy</a:t>
            </a:r>
          </a:p>
          <a:p>
            <a:r>
              <a:rPr lang="pl-PL" dirty="0"/>
              <a:t>□ prowadzę swoją stronę internetową</a:t>
            </a:r>
          </a:p>
          <a:p>
            <a:r>
              <a:rPr lang="pl-PL" dirty="0"/>
              <a:t>□ piszę swojego bloga</a:t>
            </a:r>
          </a:p>
        </p:txBody>
      </p:sp>
    </p:spTree>
    <p:extLst>
      <p:ext uri="{BB962C8B-B14F-4D97-AF65-F5344CB8AC3E}">
        <p14:creationId xmlns:p14="http://schemas.microsoft.com/office/powerpoint/2010/main" val="159797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595582" y="928766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FFE697"/>
                </a:solidFill>
              </a:rPr>
              <a:t>9. Czy myślisz, że jesteś jedyną osobą, która może wykorzystywać swoje dane osobowe umieszczone przez ciebie w Internecie</a:t>
            </a:r>
            <a:r>
              <a:rPr lang="pl-PL" b="1" dirty="0" smtClean="0">
                <a:solidFill>
                  <a:srgbClr val="FFE697"/>
                </a:solidFill>
              </a:rPr>
              <a:t>?</a:t>
            </a:r>
            <a:endParaRPr lang="pl-PL" b="1" dirty="0">
              <a:solidFill>
                <a:srgbClr val="FFE697"/>
              </a:solidFill>
            </a:endParaRPr>
          </a:p>
          <a:p>
            <a:r>
              <a:rPr lang="pl-PL" dirty="0"/>
              <a:t>□ nie</a:t>
            </a:r>
          </a:p>
          <a:p>
            <a:r>
              <a:rPr lang="pl-PL" dirty="0"/>
              <a:t>□ tak</a:t>
            </a:r>
          </a:p>
          <a:p>
            <a:endParaRPr lang="pl-PL" dirty="0"/>
          </a:p>
          <a:p>
            <a:r>
              <a:rPr lang="pl-PL" b="1" dirty="0">
                <a:solidFill>
                  <a:srgbClr val="FFE697"/>
                </a:solidFill>
              </a:rPr>
              <a:t>10. Jakie źródło informacji na temat ochrony prywatności jest najlepsze dla ciebie (możesz zaznaczyć kilka odpowiedzi</a:t>
            </a:r>
            <a:r>
              <a:rPr lang="pl-PL" b="1" dirty="0" smtClean="0">
                <a:solidFill>
                  <a:srgbClr val="FFE697"/>
                </a:solidFill>
              </a:rPr>
              <a:t>)</a:t>
            </a:r>
            <a:endParaRPr lang="pl-PL" b="1" dirty="0">
              <a:solidFill>
                <a:srgbClr val="FFE697"/>
              </a:solidFill>
            </a:endParaRPr>
          </a:p>
          <a:p>
            <a:r>
              <a:rPr lang="pl-PL" dirty="0"/>
              <a:t>□ informacje w Internecie</a:t>
            </a:r>
          </a:p>
          <a:p>
            <a:r>
              <a:rPr lang="pl-PL" dirty="0"/>
              <a:t>□ reklamy telewizyjne</a:t>
            </a:r>
          </a:p>
          <a:p>
            <a:r>
              <a:rPr lang="pl-PL" dirty="0"/>
              <a:t>□ reklamy w radio</a:t>
            </a:r>
          </a:p>
          <a:p>
            <a:r>
              <a:rPr lang="pl-PL" dirty="0"/>
              <a:t>□ informacje w gazetach lub magazynach</a:t>
            </a:r>
          </a:p>
          <a:p>
            <a:r>
              <a:rPr lang="pl-PL" dirty="0"/>
              <a:t>□ kampanie SMS</a:t>
            </a:r>
          </a:p>
          <a:p>
            <a:r>
              <a:rPr lang="pl-PL" dirty="0"/>
              <a:t>□ publikacje, ulotki</a:t>
            </a:r>
          </a:p>
          <a:p>
            <a:r>
              <a:rPr lang="pl-PL" dirty="0"/>
              <a:t>□ lekcje w szkołach</a:t>
            </a:r>
          </a:p>
          <a:p>
            <a:r>
              <a:rPr lang="pl-PL" dirty="0"/>
              <a:t>□ happeningi, gry uliczne</a:t>
            </a:r>
          </a:p>
          <a:p>
            <a:r>
              <a:rPr lang="pl-PL" dirty="0"/>
              <a:t>□ inne (jakie) …………………….</a:t>
            </a:r>
          </a:p>
        </p:txBody>
      </p:sp>
      <p:sp>
        <p:nvSpPr>
          <p:cNvPr id="7" name="Prostokąt 6"/>
          <p:cNvSpPr/>
          <p:nvPr/>
        </p:nvSpPr>
        <p:spPr>
          <a:xfrm>
            <a:off x="318448" y="343909"/>
            <a:ext cx="5154304" cy="6514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500" b="1" dirty="0">
                <a:solidFill>
                  <a:srgbClr val="FFE69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Które informacje o sobie udost</a:t>
            </a:r>
            <a:r>
              <a:rPr lang="pl-PL" sz="1500" b="1" dirty="0">
                <a:solidFill>
                  <a:srgbClr val="FFE697"/>
                </a:solidFill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ę</a:t>
            </a:r>
            <a:r>
              <a:rPr lang="pl-PL" sz="1500" b="1" dirty="0">
                <a:solidFill>
                  <a:srgbClr val="FFE69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pniasz w Internecie </a:t>
            </a:r>
            <a:endParaRPr lang="pl-PL" sz="1500" b="1" dirty="0">
              <a:solidFill>
                <a:srgbClr val="FFE6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Imi</a:t>
            </a:r>
            <a:r>
              <a:rPr lang="pl-PL" sz="1500" dirty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ę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Nazwisko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Nazwa szkoły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Adres e-mail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Adres domowy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 telefonu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Wiek (data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urodzenia)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Zdj</a:t>
            </a:r>
            <a:r>
              <a:rPr lang="pl-PL" sz="1500" dirty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ę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 lub film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o tobie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500" b="1" dirty="0">
                <a:solidFill>
                  <a:srgbClr val="FFE69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 Co robisz korzystaj</a:t>
            </a:r>
            <a:r>
              <a:rPr lang="pl-PL" sz="1500" b="1" dirty="0">
                <a:solidFill>
                  <a:srgbClr val="FFE697"/>
                </a:solidFill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ą</a:t>
            </a:r>
            <a:r>
              <a:rPr lang="pl-PL" sz="1500" b="1" dirty="0">
                <a:solidFill>
                  <a:srgbClr val="FFE69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z </a:t>
            </a:r>
            <a:r>
              <a:rPr lang="pl-PL" sz="1500" b="1" dirty="0" smtClean="0">
                <a:solidFill>
                  <a:srgbClr val="FFE697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Internetu</a:t>
            </a:r>
            <a:endParaRPr lang="pl-PL" sz="1500" b="1" dirty="0">
              <a:solidFill>
                <a:srgbClr val="FFE69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Umieszczam informacje o moim </a:t>
            </a:r>
            <a:r>
              <a:rPr lang="pl-PL" sz="1500" dirty="0" smtClean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ż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yciu</a:t>
            </a:r>
            <a:r>
              <a:rPr lang="pl-PL" sz="1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prywatnym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Umieszczam prywatne informacje 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1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mojej 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rodzinie, przyjaciołach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Umieszczam zdj</a:t>
            </a:r>
            <a:r>
              <a:rPr lang="pl-PL" sz="1500" dirty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ę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cia lub filmy wideo 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1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sobie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mojej rodzinie lub przyjaciołach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Zaprzyja</a:t>
            </a:r>
            <a:r>
              <a:rPr lang="pl-PL" sz="1500" dirty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ź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niam si</a:t>
            </a:r>
            <a:r>
              <a:rPr lang="pl-PL" sz="1500" dirty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ę 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osobami, 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których</a:t>
            </a:r>
            <a:r>
              <a:rPr lang="pl-PL" sz="1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nigdy 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wcze</a:t>
            </a:r>
            <a:r>
              <a:rPr lang="pl-PL" sz="1500" dirty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ś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niej nie spotkałem/-</a:t>
            </a:r>
            <a:r>
              <a:rPr lang="pl-PL" sz="1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osobi</a:t>
            </a:r>
            <a:r>
              <a:rPr lang="pl-PL" sz="1500" dirty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ś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Akceptuj</a:t>
            </a:r>
            <a:r>
              <a:rPr lang="pl-PL" sz="1500" dirty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ę 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zaproszenie do 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grona</a:t>
            </a:r>
            <a:r>
              <a:rPr lang="pl-PL" sz="1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przyjaciół 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osób, których nie znam osobi</a:t>
            </a:r>
            <a:r>
              <a:rPr lang="pl-PL" sz="1500" dirty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ś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"/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Umo</a:t>
            </a:r>
            <a:r>
              <a:rPr lang="pl-PL" sz="1500" dirty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ż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liwiam rodzicom (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opiekunom</a:t>
            </a:r>
            <a:r>
              <a:rPr lang="pl-PL" sz="1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5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prawnym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wgl</a:t>
            </a:r>
            <a:r>
              <a:rPr lang="pl-PL" sz="1500" dirty="0">
                <a:latin typeface="Arial" panose="020B0604020202020204" pitchFamily="34" charset="0"/>
                <a:ea typeface="TimesNewRoman"/>
                <a:cs typeface="Times New Roman" panose="02020603050405020304" pitchFamily="18" charset="0"/>
              </a:rPr>
              <a:t>ą</a:t>
            </a: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do informacji, które umieszczam w Internecie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2666" y="600500"/>
            <a:ext cx="10515600" cy="6032312"/>
          </a:xfrm>
        </p:spPr>
        <p:txBody>
          <a:bodyPr>
            <a:noAutofit/>
          </a:bodyPr>
          <a:lstStyle/>
          <a:p>
            <a:r>
              <a:rPr lang="pl-PL" sz="2800" b="1" dirty="0">
                <a:solidFill>
                  <a:srgbClr val="FFE697"/>
                </a:solidFill>
                <a:latin typeface="Baskerville Old Face" panose="02020602080505020303" pitchFamily="18" charset="0"/>
              </a:rPr>
              <a:t>PODSUMOWANIE </a:t>
            </a:r>
            <a:r>
              <a:rPr lang="pl-PL" sz="2800" b="1" dirty="0" smtClean="0">
                <a:solidFill>
                  <a:srgbClr val="FFE697"/>
                </a:solidFill>
                <a:latin typeface="Baskerville Old Face" panose="02020602080505020303" pitchFamily="18" charset="0"/>
              </a:rPr>
              <a:t>ANKIETY</a:t>
            </a:r>
            <a:r>
              <a:rPr lang="pl-PL" sz="2000" b="1" dirty="0" smtClean="0">
                <a:latin typeface="Baskerville Old Face" panose="02020602080505020303" pitchFamily="18" charset="0"/>
              </a:rPr>
              <a:t/>
            </a:r>
            <a:br>
              <a:rPr lang="pl-PL" sz="2000" b="1" dirty="0" smtClean="0">
                <a:latin typeface="Baskerville Old Face" panose="02020602080505020303" pitchFamily="18" charset="0"/>
              </a:rPr>
            </a:b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/>
              <a:t>	</a:t>
            </a:r>
            <a:r>
              <a:rPr lang="pl-PL" sz="1800" dirty="0" smtClean="0"/>
              <a:t>Uczniowie </a:t>
            </a:r>
            <a:r>
              <a:rPr lang="pl-PL" sz="1800" dirty="0"/>
              <a:t>biorący udział w ankiecie to uczniowie z klas 2b, 2e, 3f, 3h (łącznie 39 osób). </a:t>
            </a:r>
            <a:br>
              <a:rPr lang="pl-PL" sz="1800" dirty="0"/>
            </a:br>
            <a:r>
              <a:rPr lang="pl-PL" sz="1800" dirty="0"/>
              <a:t>Analizując wyniki ankiety, nasuwa się wniosek, iż uczniowie nie znają zagrożeń jakie czyhają na nie w Internecie, dlatego jest ogromna potrzeba większej edukacji i objęcia w kolejnych latach innej grupy uczniów  tymi zagadnieniami. </a:t>
            </a:r>
            <a:br>
              <a:rPr lang="pl-PL" sz="1800" dirty="0"/>
            </a:br>
            <a:r>
              <a:rPr lang="pl-PL" sz="1800" dirty="0"/>
              <a:t>Dla porównania uczniowie biorący udział w grze planszowej realizowanej </a:t>
            </a:r>
            <a:r>
              <a:rPr lang="pl-PL" sz="1800" dirty="0" smtClean="0"/>
              <a:t>w </a:t>
            </a:r>
            <a:r>
              <a:rPr lang="pl-PL" sz="1800" dirty="0"/>
              <a:t>ramach programu „Twoje dane – Twoja sprawa” przez cały rok szkolny 2016/2017 w wyniku podjętych i realizowanych  działań mają ogromną wiedzę </a:t>
            </a:r>
            <a:r>
              <a:rPr lang="pl-PL" sz="1800" dirty="0" smtClean="0"/>
              <a:t>z </a:t>
            </a:r>
            <a:r>
              <a:rPr lang="pl-PL" sz="1800" dirty="0"/>
              <a:t>tego zakresu. </a:t>
            </a:r>
            <a:br>
              <a:rPr lang="pl-PL" sz="1800" dirty="0"/>
            </a:br>
            <a:r>
              <a:rPr lang="pl-PL" sz="1800" dirty="0"/>
              <a:t>	</a:t>
            </a:r>
            <a:r>
              <a:rPr lang="pl-PL" sz="1800" dirty="0" smtClean="0"/>
              <a:t>Niewątpliwie </a:t>
            </a:r>
            <a:r>
              <a:rPr lang="pl-PL" sz="1800" dirty="0"/>
              <a:t>jednym z ważniejszych zadań stojących przed nami w przyszłym roku a dotyczącym  bezpieczeństwa danych osobowych w Internecie jest wzbudzenie zainteresowania tą problematyką wśród dzieci i młodzieży tak, aby samodzielnie sięgali do różnych źródeł zawierających informacje na ten temat lub poszukiwali tej wiedzy u specjalistów, nauczycieli, rodziców czy innych osób zajmujących się problematyką ochrony danych osobowych i prywatności</a:t>
            </a:r>
            <a:r>
              <a:rPr lang="pl-PL" sz="1800" dirty="0" smtClean="0"/>
              <a:t>.</a:t>
            </a:r>
            <a:r>
              <a:rPr lang="pl-PL" sz="1800" dirty="0"/>
              <a:t/>
            </a:r>
            <a:br>
              <a:rPr lang="pl-PL" sz="1800" dirty="0"/>
            </a:br>
            <a:r>
              <a:rPr lang="pl-PL" sz="1800" dirty="0" smtClean="0"/>
              <a:t>	Zmobilizowanie </a:t>
            </a:r>
            <a:r>
              <a:rPr lang="pl-PL" sz="1800" dirty="0"/>
              <a:t>dzieci do samodzielnego dbania o bezpieczeństwo </a:t>
            </a:r>
            <a:r>
              <a:rPr lang="pl-PL" sz="1800" dirty="0" smtClean="0"/>
              <a:t>swoich danych </a:t>
            </a:r>
            <a:r>
              <a:rPr lang="pl-PL" sz="1800" dirty="0"/>
              <a:t>osobowych i prywatności </a:t>
            </a:r>
            <a:r>
              <a:rPr lang="pl-PL" sz="1800" dirty="0" smtClean="0"/>
              <a:t>w </a:t>
            </a:r>
            <a:r>
              <a:rPr lang="pl-PL" sz="1800" dirty="0"/>
              <a:t>Internecie jest jednym z ważniejszych naszych zadań jako nauczycieli. Nikt lepiej od nauczycieli i rodziców  nie potrafi zauważyć różnych niepokojących objawów i zagrożeń, niż osoby bezpośrednio zaangażowane w proces udostępniania danych osobowych w Internecie. Jest to szczególnie istotne biorąc pod uwagę fakt, że problem będzie narastał wraz </a:t>
            </a:r>
            <a:r>
              <a:rPr lang="pl-PL" sz="1800" dirty="0" smtClean="0"/>
              <a:t>z </a:t>
            </a:r>
            <a:r>
              <a:rPr lang="pl-PL" sz="1800" dirty="0"/>
              <a:t>rozwojem technologii, pojawianiem się nowej oferty internetowej, która może się  przyczynić  do wystąpienia nowych zagrożeń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w </a:t>
            </a:r>
            <a:r>
              <a:rPr lang="pl-PL" sz="1800" dirty="0"/>
              <a:t>obszarze danych osobowych i prywatności. </a:t>
            </a:r>
            <a:br>
              <a:rPr lang="pl-PL" sz="1800" dirty="0"/>
            </a:br>
            <a:r>
              <a:rPr lang="pl-PL" sz="1800" dirty="0" smtClean="0"/>
              <a:t>	Dlatego </a:t>
            </a:r>
            <a:r>
              <a:rPr lang="pl-PL" sz="1800" dirty="0"/>
              <a:t>konieczne jest przekazywanie dzieciom i młodzieży wiedzy służącej zwiększaniu ochrony ich danych osobowych w Internecie tak, aby samodzielnie podejmowali działania celem zapewnienia odpowiednich standardów bezpieczeństwa.</a:t>
            </a:r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406296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03581" y="397566"/>
            <a:ext cx="108535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smtClean="0">
                <a:solidFill>
                  <a:srgbClr val="FFD243"/>
                </a:solidFill>
                <a:latin typeface="Bookman Old Style" panose="02050604050505020204" pitchFamily="18" charset="0"/>
              </a:rPr>
              <a:t>Nasze prezentacje </a:t>
            </a:r>
            <a:endParaRPr lang="pl-PL" sz="4400" b="1" dirty="0">
              <a:solidFill>
                <a:srgbClr val="FFD24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2" y="1315940"/>
            <a:ext cx="9192908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7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10032" y="3043707"/>
            <a:ext cx="10353761" cy="1326321"/>
          </a:xfrm>
        </p:spPr>
        <p:txBody>
          <a:bodyPr>
            <a:normAutofit/>
          </a:bodyPr>
          <a:lstStyle/>
          <a:p>
            <a:r>
              <a:rPr lang="pl-PL" sz="6600" dirty="0" err="1" smtClean="0"/>
              <a:t>Giodo</a:t>
            </a:r>
            <a:endParaRPr lang="pl-PL" sz="66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02" y="1157979"/>
            <a:ext cx="6839455" cy="51295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9887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360">
        <p15:prstTrans prst="prestige"/>
      </p:transition>
    </mc:Choice>
    <mc:Fallback xmlns="">
      <p:transition spd="slow" advTm="23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0" y="561193"/>
            <a:ext cx="7868991" cy="5901744"/>
          </a:xfrm>
        </p:spPr>
      </p:pic>
      <p:sp>
        <p:nvSpPr>
          <p:cNvPr id="2" name="pole tekstowe 1"/>
          <p:cNvSpPr txBox="1"/>
          <p:nvPr/>
        </p:nvSpPr>
        <p:spPr>
          <a:xfrm>
            <a:off x="515155" y="2382590"/>
            <a:ext cx="2627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prstClr val="white"/>
                </a:solidFill>
              </a:rPr>
              <a:t>Robimy kartki świąteczne</a:t>
            </a:r>
            <a:endParaRPr lang="pl-PL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45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48">
        <p15:prstTrans prst="airplane"/>
      </p:transition>
    </mc:Choice>
    <mc:Fallback xmlns="">
      <p:transition spd="slow" advTm="8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18" y="862885"/>
            <a:ext cx="5082861" cy="381214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82" y="2215165"/>
            <a:ext cx="4614929" cy="3461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135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458">
        <p15:prstTrans prst="curtains"/>
      </p:transition>
    </mc:Choice>
    <mc:Fallback xmlns="">
      <p:transition spd="slow" advTm="54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58" y="4754692"/>
            <a:ext cx="2303412" cy="172402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3105144"/>
            <a:ext cx="4804369" cy="359590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05" y="239047"/>
            <a:ext cx="3513303" cy="262958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4" y="515509"/>
            <a:ext cx="5355799" cy="40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6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34896" y="978794"/>
            <a:ext cx="3876542" cy="4842457"/>
          </a:xfrm>
        </p:spPr>
        <p:txBody>
          <a:bodyPr>
            <a:normAutofit/>
          </a:bodyPr>
          <a:lstStyle/>
          <a:p>
            <a:r>
              <a:rPr lang="pl-PL" sz="6000" b="1" dirty="0" smtClean="0"/>
              <a:t>GIODO </a:t>
            </a:r>
            <a:r>
              <a:rPr lang="pl-PL" sz="6000" b="1" dirty="0" smtClean="0"/>
              <a:t/>
            </a:r>
            <a:br>
              <a:rPr lang="pl-PL" sz="6000" b="1" dirty="0" smtClean="0"/>
            </a:br>
            <a:r>
              <a:rPr lang="pl-PL" sz="6000" b="1" dirty="0" smtClean="0"/>
              <a:t/>
            </a:r>
            <a:br>
              <a:rPr lang="pl-PL" sz="6000" b="1" dirty="0" smtClean="0"/>
            </a:br>
            <a:r>
              <a:rPr lang="pl-PL" sz="6000" b="1" dirty="0" smtClean="0"/>
              <a:t/>
            </a:r>
            <a:br>
              <a:rPr lang="pl-PL" sz="6000" b="1" dirty="0" smtClean="0"/>
            </a:br>
            <a:r>
              <a:rPr lang="pl-PL" sz="6000" b="1" dirty="0"/>
              <a:t/>
            </a:r>
            <a:br>
              <a:rPr lang="pl-PL" sz="6000" b="1" dirty="0"/>
            </a:br>
            <a:r>
              <a:rPr lang="pl-PL" sz="6000" b="1" dirty="0" smtClean="0"/>
              <a:t>Gra </a:t>
            </a:r>
            <a:r>
              <a:rPr lang="pl-PL" sz="6000" b="1" dirty="0" smtClean="0"/>
              <a:t>1</a:t>
            </a:r>
            <a:endParaRPr lang="pl-PL" sz="60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89" y="356822"/>
            <a:ext cx="5486400" cy="30861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4" y="3594513"/>
            <a:ext cx="5549900" cy="31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363">
        <p14:glitter pattern="hexagon"/>
      </p:transition>
    </mc:Choice>
    <mc:Fallback xmlns="">
      <p:transition spd="slow" advTm="13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GIODO</a:t>
            </a:r>
            <a:r>
              <a:rPr lang="pl-PL" dirty="0" smtClean="0"/>
              <a:t>        Układanie </a:t>
            </a:r>
            <a:r>
              <a:rPr lang="pl-PL" dirty="0" smtClean="0"/>
              <a:t>wyrazów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03" y="1410790"/>
            <a:ext cx="6776411" cy="5082309"/>
          </a:xfrm>
        </p:spPr>
      </p:pic>
    </p:spTree>
    <p:extLst>
      <p:ext uri="{BB962C8B-B14F-4D97-AF65-F5344CB8AC3E}">
        <p14:creationId xmlns:p14="http://schemas.microsoft.com/office/powerpoint/2010/main" val="153197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72">
        <p14:honeycomb/>
      </p:transition>
    </mc:Choice>
    <mc:Fallback xmlns="">
      <p:transition spd="slow" advTm="11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54982" y="108489"/>
            <a:ext cx="11866535" cy="23951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2571">
            <a:off x="7731555" y="2786377"/>
            <a:ext cx="4038600" cy="149428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05" y="1788912"/>
            <a:ext cx="5494013" cy="474545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979" y="1211839"/>
            <a:ext cx="8579120" cy="3656761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Wykonali</a:t>
            </a: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:</a:t>
            </a:r>
            <a:br>
              <a:rPr lang="pl-PL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uczniowie klasy 3b oraz 2c </a:t>
            </a:r>
            <a:b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wraz z wychowawcami: </a:t>
            </a:r>
            <a:b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Małgorzatą Paź 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i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A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gnieszką Molendą.</a:t>
            </a:r>
            <a:r>
              <a:rPr lang="pl-PL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/>
            </a:r>
            <a:br>
              <a:rPr lang="pl-PL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</a:br>
            <a:r>
              <a:rPr lang="pl-PL" dirty="0" smtClean="0">
                <a:latin typeface="Bookman Old Style" panose="02050604050505020204" pitchFamily="18" charset="0"/>
              </a:rPr>
              <a:t/>
            </a:r>
            <a:br>
              <a:rPr lang="pl-PL" dirty="0" smtClean="0">
                <a:latin typeface="Bookman Old Style" panose="02050604050505020204" pitchFamily="18" charset="0"/>
              </a:rPr>
            </a:br>
            <a:r>
              <a:rPr lang="pl-PL" dirty="0">
                <a:latin typeface="Bookman Old Style" panose="02050604050505020204" pitchFamily="18" charset="0"/>
              </a:rPr>
              <a:t/>
            </a:r>
            <a:br>
              <a:rPr lang="pl-PL" dirty="0">
                <a:latin typeface="Bookman Old Style" panose="02050604050505020204" pitchFamily="18" charset="0"/>
              </a:rPr>
            </a:br>
            <a:endParaRPr lang="pl-PL" dirty="0">
              <a:latin typeface="Bookman Old Style" panose="02050604050505020204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59181" y="5925519"/>
            <a:ext cx="11133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FFC000"/>
                </a:solidFill>
              </a:rPr>
              <a:t>Publiczna Szkoła Podstawowa Nr 4 </a:t>
            </a:r>
            <a:r>
              <a:rPr lang="pl-PL" dirty="0" smtClean="0">
                <a:solidFill>
                  <a:srgbClr val="FFC000"/>
                </a:solidFill>
              </a:rPr>
              <a:t> im</a:t>
            </a:r>
            <a:r>
              <a:rPr lang="pl-PL" dirty="0">
                <a:solidFill>
                  <a:srgbClr val="FFC000"/>
                </a:solidFill>
              </a:rPr>
              <a:t>. św. Kazimierza Jagiellończyka w Radomiu</a:t>
            </a:r>
          </a:p>
        </p:txBody>
      </p:sp>
      <p:sp>
        <p:nvSpPr>
          <p:cNvPr id="9" name="Prostokąt 8"/>
          <p:cNvSpPr/>
          <p:nvPr/>
        </p:nvSpPr>
        <p:spPr>
          <a:xfrm>
            <a:off x="154982" y="6530846"/>
            <a:ext cx="11866535" cy="23951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154980" y="108489"/>
            <a:ext cx="247975" cy="666187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11848693" y="108489"/>
            <a:ext cx="247975" cy="666187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93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9417" y="622853"/>
            <a:ext cx="10903225" cy="5963478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>Listopad 2016</a:t>
            </a:r>
            <a:r>
              <a:rPr lang="pl-PL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2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	W listopadzie odwiedziliśmy ważne osoby, które w szkole zajmują się przechowywaniem danych osobowych. Wybraliśmy się do </a:t>
            </a:r>
            <a:b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pani wice dyrektor,</a:t>
            </a:r>
            <a:b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pani sekretarki,</a:t>
            </a:r>
            <a:b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- pani sekretarz.</a:t>
            </a:r>
            <a:b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	Z uwagą wysłuchaliśmy informacji na temat różnych danych osobowych, które wykorzystywane są w szkole. Zaciekawiło nas to, że przechowuje się je w wersji papierowej </a:t>
            </a: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 </a:t>
            </a: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elektronicznej. Są one dobrze strzeżone i nikt niepowołany nie ma do nich dostępu. </a:t>
            </a: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Wiemy</a:t>
            </a: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że hasło do komputerów należy zmieniać co 30 dni. </a:t>
            </a:r>
            <a:b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	Dowiedzieliśmy się wielu ciekawych rzeczy i mamy pewność, że nasze dane osobowe </a:t>
            </a: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 </a:t>
            </a:r>
            <a:r>
              <a:rPr lang="pl-PL" sz="2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dane naszych rodziców są dobrze zabezpieczone. Wiemy też, jakie to ważne. Nigdy już bezmyślnie nie udostępnimy naszych danych. Wiemy, że to bardzo niebezpieczne. 	W tym miesiącu również zaprojektowaliśmy  i wykonaliśmy  krzyżówkę na temat ochrony danych osobowych, o rozwiązanie której poprosiliśmy też innych uczniów z naszej społeczności szkolnej. Inni też dowiedzieli się, jak ważna jest ochrona danych osobowych.</a:t>
            </a:r>
            <a:r>
              <a:rPr lang="pl-PL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pl-PL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7956" y="1705970"/>
            <a:ext cx="10515600" cy="4135271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rgbClr val="FFD243"/>
                </a:solidFill>
                <a:latin typeface="Bookman Old Style" panose="02050604050505020204" pitchFamily="18" charset="0"/>
              </a:rPr>
              <a:t>Grudzień 2016</a:t>
            </a:r>
            <a:r>
              <a:rPr lang="pl-PL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	W grudniu wykonywaliśmy kartki świąteczne. Na pierwszej stronie umieszczaliśmy hasła dotyczące ochrony danych osobowych. Kartki zawierały elementy bożonarodzeniowe: choinki, prezenty, gwiazdy, bombki. Najpiękniejsze kartki dostarczyliśmy do zaprzyjaźnionych szkół. Wszyscy nam odpowiedzieli i również życzyli nam „Wesołych świąt”, </a:t>
            </a:r>
            <a: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</a:t>
            </a:r>
            <a: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także podkreślali, jak ważna jest ochrona danych osobowych.</a:t>
            </a:r>
            <a:b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	Wykonywanie tych kartek dało nam dużo radości, ale najbardziej ucieszyło nas to, że dostaliśmy tyle odpowiedzi.</a:t>
            </a:r>
            <a:b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To było bardzo miłe! </a:t>
            </a:r>
            <a:b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b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pl-PL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3" y="3380772"/>
            <a:ext cx="4407068" cy="330530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35" y="3601910"/>
            <a:ext cx="4112217" cy="30841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80" y="199105"/>
            <a:ext cx="4163878" cy="312290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35" y="129767"/>
            <a:ext cx="4467216" cy="3350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1" y="489801"/>
            <a:ext cx="3899520" cy="292464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6" y="290766"/>
            <a:ext cx="4430278" cy="332270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86" y="3149999"/>
            <a:ext cx="4649492" cy="34871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567" y="3414441"/>
            <a:ext cx="4016992" cy="3012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58" y="185981"/>
            <a:ext cx="3291808" cy="246885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7" y="2092271"/>
            <a:ext cx="5869770" cy="44023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81" y="329802"/>
            <a:ext cx="5924900" cy="44436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82" y="4518751"/>
            <a:ext cx="3428986" cy="217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1696" y="834887"/>
            <a:ext cx="10515600" cy="5459896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rgbClr val="FFD243"/>
                </a:solidFill>
                <a:latin typeface="Bookman Old Style" panose="02050604050505020204" pitchFamily="18" charset="0"/>
              </a:rPr>
              <a:t>Styczeń 2017</a:t>
            </a:r>
            <a:r>
              <a:rPr lang="pl-PL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/>
            </a:r>
            <a:br>
              <a:rPr lang="pl-PL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</a:br>
            <a:r>
              <a:rPr lang="pl-PL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pl-PL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</a:br>
            <a:r>
              <a:rPr lang="pl-PL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	</a:t>
            </a:r>
            <a:r>
              <a:rPr lang="pl-PL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 styczniu cała grupa zaangażowała się w realizację kolejnego zadania. W ustalonych podgrupach, z przygotowanych wcześniej materiałów wykonywaliśmy plakaty dotyczące GIODO i ochrony danych osobowych. Owoce naszej pracy przez dłuższy czas zdobiły tablicę informacyjną na szkolnym korytarzu, a przede wszystkim były źródłem szeregu cennych informacji o ochronie danych dla uczniów i nauczycieli. Cieszyliśmy się, kiedy widzieliśmy dzieci i nauczycieli zatrzymujących się przed naszymi plakatami i przyglądających się z zainteresowaniem. Dzięki nam oni też będą wiedzieli, jak ważna jest ochrona danych osobowych.</a:t>
            </a:r>
            <a:r>
              <a:rPr lang="pl-PL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pl-PL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pl-PL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4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Motyw pakietu Office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4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5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Sklepienie niebieskie">
  <a:themeElements>
    <a:clrScheme name="Sklepienie niebieskie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Sklepienie niebieski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lepienie niebiesk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362</Words>
  <Application>Microsoft Office PowerPoint</Application>
  <PresentationFormat>Panoramiczny</PresentationFormat>
  <Paragraphs>97</Paragraphs>
  <Slides>32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6</vt:i4>
      </vt:variant>
      <vt:variant>
        <vt:lpstr>Tytuły slajdów</vt:lpstr>
      </vt:variant>
      <vt:variant>
        <vt:i4>32</vt:i4>
      </vt:variant>
    </vt:vector>
  </HeadingPairs>
  <TitlesOfParts>
    <vt:vector size="50" baseType="lpstr">
      <vt:lpstr>Arial</vt:lpstr>
      <vt:lpstr>Baskerville Old Face</vt:lpstr>
      <vt:lpstr>Bookman Old Style</vt:lpstr>
      <vt:lpstr>Calibri</vt:lpstr>
      <vt:lpstr>Calibri Light</vt:lpstr>
      <vt:lpstr>Century Gothic</vt:lpstr>
      <vt:lpstr>Garamond</vt:lpstr>
      <vt:lpstr>Rockwell</vt:lpstr>
      <vt:lpstr>Symbol</vt:lpstr>
      <vt:lpstr>Times New Roman</vt:lpstr>
      <vt:lpstr>TimesNewRoman</vt:lpstr>
      <vt:lpstr>Wingdings 3</vt:lpstr>
      <vt:lpstr>Motyw pakietu Office</vt:lpstr>
      <vt:lpstr>Organiczny</vt:lpstr>
      <vt:lpstr>Para</vt:lpstr>
      <vt:lpstr>Damask</vt:lpstr>
      <vt:lpstr>Jon</vt:lpstr>
      <vt:lpstr>Sklepienie niebieskie</vt:lpstr>
      <vt:lpstr> Kronika projektu</vt:lpstr>
      <vt:lpstr>Październik 2016   W październiku rozpoczęła się nasza przygoda z tematyką ochrony danych osobowych. Omówiliśmy i zrozumieliśmy konieczność ochrony danych osobowych. Dzięki podjętym działaniom przy okazji realizacji zadania wywiązała się dyskusja  na temat niebezpiecznych skutków ujawniania danych sobowych. Na dużym formacie wspólnie ułożyliśmy zdanie - klucz  z rozsypanki wyrazowej i omówiliśmy jego znaczenie: „Ostrożnie dobieraj znajomych, oni też ostrożnie Ciebie wybierają."  Jakie to ciekawe!</vt:lpstr>
      <vt:lpstr>Prezentacja programu PowerPoint</vt:lpstr>
      <vt:lpstr>Listopad 2016    W listopadzie odwiedziliśmy ważne osoby, które w szkole zajmują się przechowywaniem danych osobowych. Wybraliśmy się do  - pani wice dyrektor, - pani sekretarki, - pani sekretarz.  Z uwagą wysłuchaliśmy informacji na temat różnych danych osobowych, które wykorzystywane są w szkole. Zaciekawiło nas to, że przechowuje się je w wersji papierowej  i elektronicznej. Są one dobrze strzeżone i nikt niepowołany nie ma do nich dostępu.  Wiemy, że hasło do komputerów należy zmieniać co 30 dni.   Dowiedzieliśmy się wielu ciekawych rzeczy i mamy pewność, że nasze dane osobowe  i dane naszych rodziców są dobrze zabezpieczone. Wiemy też, jakie to ważne. Nigdy już bezmyślnie nie udostępnimy naszych danych. Wiemy, że to bardzo niebezpieczne.  W tym miesiącu również zaprojektowaliśmy  i wykonaliśmy  krzyżówkę na temat ochrony danych osobowych, o rozwiązanie której poprosiliśmy też innych uczniów z naszej społeczności szkolnej. Inni też dowiedzieli się, jak ważna jest ochrona danych osobowych. </vt:lpstr>
      <vt:lpstr>Grudzień 2016    W grudniu wykonywaliśmy kartki świąteczne. Na pierwszej stronie umieszczaliśmy hasła dotyczące ochrony danych osobowych. Kartki zawierały elementy bożonarodzeniowe: choinki, prezenty, gwiazdy, bombki. Najpiękniejsze kartki dostarczyliśmy do zaprzyjaźnionych szkół. Wszyscy nam odpowiedzieli i również życzyli nam „Wesołych świąt”,  a także podkreślali, jak ważna jest ochrona danych osobowych.  Wykonywanie tych kartek dało nam dużo radości, ale najbardziej ucieszyło nas to, że dostaliśmy tyle odpowiedzi.  To było bardzo miłe!    </vt:lpstr>
      <vt:lpstr>Prezentacja programu PowerPoint</vt:lpstr>
      <vt:lpstr>Prezentacja programu PowerPoint</vt:lpstr>
      <vt:lpstr>Prezentacja programu PowerPoint</vt:lpstr>
      <vt:lpstr>Styczeń 2017    W styczniu cała grupa zaangażowała się w realizację kolejnego zadania. W ustalonych podgrupach, z przygotowanych wcześniej materiałów wykonywaliśmy plakaty dotyczące GIODO i ochrony danych osobowych. Owoce naszej pracy przez dłuższy czas zdobiły tablicę informacyjną na szkolnym korytarzu, a przede wszystkim były źródłem szeregu cennych informacji o ochronie danych dla uczniów i nauczycieli. Cieszyliśmy się, kiedy widzieliśmy dzieci i nauczycieli zatrzymujących się przed naszymi plakatami i przyglądających się z zainteresowaniem. Dzięki nam oni też będą wiedzieli, jak ważna jest ochrona danych osobowych. </vt:lpstr>
      <vt:lpstr>Prezentacja programu PowerPoint</vt:lpstr>
      <vt:lpstr>Prezentacja programu PowerPoint</vt:lpstr>
      <vt:lpstr>Prezentacja programu PowerPoint</vt:lpstr>
      <vt:lpstr>Marzec 2017</vt:lpstr>
      <vt:lpstr>Prezentacja programu PowerPoint</vt:lpstr>
      <vt:lpstr>Prezentacja programu PowerPoint</vt:lpstr>
      <vt:lpstr>Kwiecień 2017    W kwietniu urządziliśmy stoiska prezentujące nasze dotychczasowe dokonania i wymyśliliśmy kolejne nowe rzeczy. Skonstruowaliśmy grę i ułożyliśmy krzyżówki. Z naszych rymowanek zrobiliśmy rozsypankę wyrazową, zgromadziliśmy różne ulotki,  wierszyki oraz informacje dotyczące ochrony danych osobowych, a także instytucji GIODO, przygotowaliśmy quiz ze słodkimi nagrodami, szukaliśmy informacji w różnych źródłach, także w Internecie. Zaprezentowaliśmy naszym koleżankom i kolegom wszystkie wytwory, które dotychczas udało nam się zgromadzić. Wszyscy świetnie się bawili.  To był wspaniały dzień!</vt:lpstr>
      <vt:lpstr>Prezentacja programu PowerPoint</vt:lpstr>
      <vt:lpstr>Prezentacja programu PowerPoint</vt:lpstr>
      <vt:lpstr>Prezentacja programu PowerPoint</vt:lpstr>
      <vt:lpstr>Maj 2017   A teraz tworzymy tę książkę. Świetna zabawa!</vt:lpstr>
      <vt:lpstr>Prezentacja programu PowerPoint</vt:lpstr>
      <vt:lpstr>Prezentacja programu PowerPoint</vt:lpstr>
      <vt:lpstr>Tworzymy ankietę</vt:lpstr>
      <vt:lpstr>Prezentacja programu PowerPoint</vt:lpstr>
      <vt:lpstr>PODSUMOWANIE ANKIETY   Uczniowie biorący udział w ankiecie to uczniowie z klas 2b, 2e, 3f, 3h (łącznie 39 osób).  Analizując wyniki ankiety, nasuwa się wniosek, iż uczniowie nie znają zagrożeń jakie czyhają na nie w Internecie, dlatego jest ogromna potrzeba większej edukacji i objęcia w kolejnych latach innej grupy uczniów  tymi zagadnieniami.  Dla porównania uczniowie biorący udział w grze planszowej realizowanej w ramach programu „Twoje dane – Twoja sprawa” przez cały rok szkolny 2016/2017 w wyniku podjętych i realizowanych  działań mają ogromną wiedzę z tego zakresu.   Niewątpliwie jednym z ważniejszych zadań stojących przed nami w przyszłym roku a dotyczącym  bezpieczeństwa danych osobowych w Internecie jest wzbudzenie zainteresowania tą problematyką wśród dzieci i młodzieży tak, aby samodzielnie sięgali do różnych źródeł zawierających informacje na ten temat lub poszukiwali tej wiedzy u specjalistów, nauczycieli, rodziców czy innych osób zajmujących się problematyką ochrony danych osobowych i prywatności.  Zmobilizowanie dzieci do samodzielnego dbania o bezpieczeństwo swoich danych osobowych i prywatności w Internecie jest jednym z ważniejszych naszych zadań jako nauczycieli. Nikt lepiej od nauczycieli i rodziców  nie potrafi zauważyć różnych niepokojących objawów i zagrożeń, niż osoby bezpośrednio zaangażowane w proces udostępniania danych osobowych w Internecie. Jest to szczególnie istotne biorąc pod uwagę fakt, że problem będzie narastał wraz z rozwojem technologii, pojawianiem się nowej oferty internetowej, która może się  przyczynić  do wystąpienia nowych zagrożeń  w obszarze danych osobowych i prywatności.   Dlatego konieczne jest przekazywanie dzieciom i młodzieży wiedzy służącej zwiększaniu ochrony ich danych osobowych w Internecie tak, aby samodzielnie podejmowali działania celem zapewnienia odpowiednich standardów bezpieczeństwa. </vt:lpstr>
      <vt:lpstr>Prezentacja programu PowerPoint</vt:lpstr>
      <vt:lpstr>Giodo</vt:lpstr>
      <vt:lpstr>Prezentacja programu PowerPoint</vt:lpstr>
      <vt:lpstr>Prezentacja programu PowerPoint</vt:lpstr>
      <vt:lpstr>GIODO     Gra 1</vt:lpstr>
      <vt:lpstr>GIODO        Układanie wyrazów</vt:lpstr>
      <vt:lpstr>Wykonali:  uczniowie klasy 3b oraz 2c  wraz z wychowawcami:  Małgorzatą Paź  i Agnieszką Molendą.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GIODO Kronika projektu</dc:title>
  <dc:creator>KOMPUTER</dc:creator>
  <cp:lastModifiedBy>KOMPUTER</cp:lastModifiedBy>
  <cp:revision>32</cp:revision>
  <dcterms:created xsi:type="dcterms:W3CDTF">2017-05-16T20:56:58Z</dcterms:created>
  <dcterms:modified xsi:type="dcterms:W3CDTF">2017-05-18T18:43:32Z</dcterms:modified>
</cp:coreProperties>
</file>